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75" r:id="rId3"/>
    <p:sldId id="3726" r:id="rId4"/>
    <p:sldId id="3725" r:id="rId5"/>
    <p:sldId id="3724" r:id="rId6"/>
    <p:sldId id="291" r:id="rId7"/>
    <p:sldId id="1396" r:id="rId8"/>
    <p:sldId id="3785" r:id="rId9"/>
    <p:sldId id="260" r:id="rId10"/>
    <p:sldId id="261" r:id="rId11"/>
    <p:sldId id="1397" r:id="rId12"/>
    <p:sldId id="273" r:id="rId13"/>
    <p:sldId id="314" r:id="rId14"/>
    <p:sldId id="300" r:id="rId15"/>
    <p:sldId id="276" r:id="rId16"/>
    <p:sldId id="1395" r:id="rId17"/>
    <p:sldId id="1398" r:id="rId18"/>
    <p:sldId id="316" r:id="rId19"/>
    <p:sldId id="319" r:id="rId20"/>
    <p:sldId id="318" r:id="rId21"/>
    <p:sldId id="309" r:id="rId22"/>
    <p:sldId id="1399" r:id="rId23"/>
    <p:sldId id="3776" r:id="rId24"/>
    <p:sldId id="4558" r:id="rId25"/>
    <p:sldId id="292" r:id="rId26"/>
    <p:sldId id="320" r:id="rId27"/>
    <p:sldId id="283" r:id="rId28"/>
    <p:sldId id="284" r:id="rId29"/>
    <p:sldId id="3786" r:id="rId30"/>
    <p:sldId id="3787" r:id="rId31"/>
    <p:sldId id="290" r:id="rId32"/>
    <p:sldId id="294" r:id="rId33"/>
    <p:sldId id="1400" r:id="rId34"/>
    <p:sldId id="271" r:id="rId35"/>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FFFFFF"/>
    <a:srgbClr val="00C85A"/>
    <a:srgbClr val="2F7EB2"/>
    <a:srgbClr val="0D78C9"/>
    <a:srgbClr val="176DAD"/>
    <a:srgbClr val="266A92"/>
    <a:srgbClr val="024C84"/>
    <a:srgbClr val="993200"/>
    <a:srgbClr val="4D4E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3931" autoAdjust="0"/>
  </p:normalViewPr>
  <p:slideViewPr>
    <p:cSldViewPr>
      <p:cViewPr varScale="1">
        <p:scale>
          <a:sx n="72" d="100"/>
          <a:sy n="72" d="100"/>
        </p:scale>
        <p:origin x="340" y="48"/>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692" y="40"/>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693"/>
          </a:xfrm>
          <a:prstGeom prst="rect">
            <a:avLst/>
          </a:prstGeom>
        </p:spPr>
        <p:txBody>
          <a:bodyPr vert="horz" lIns="91440" tIns="45720" rIns="91440" bIns="45720" rtlCol="0"/>
          <a:lstStyle>
            <a:lvl1pPr algn="r">
              <a:defRPr sz="1200"/>
            </a:lvl1pPr>
          </a:lstStyle>
          <a:p>
            <a:fld id="{5F993C83-2184-4286-ABE1-941A40B40C8F}" type="datetimeFigureOut">
              <a:rPr lang="en-US" smtClean="0"/>
              <a:pPr/>
              <a:t>7/25/2023</a:t>
            </a:fld>
            <a:endParaRPr lang="en-US"/>
          </a:p>
        </p:txBody>
      </p:sp>
      <p:sp>
        <p:nvSpPr>
          <p:cNvPr id="4" name="Footer Placeholder 3"/>
          <p:cNvSpPr>
            <a:spLocks noGrp="1"/>
          </p:cNvSpPr>
          <p:nvPr>
            <p:ph type="ftr" sz="quarter" idx="2"/>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3"/>
            <a:ext cx="2971800" cy="465693"/>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693"/>
          </a:xfrm>
          <a:prstGeom prst="rect">
            <a:avLst/>
          </a:prstGeom>
        </p:spPr>
        <p:txBody>
          <a:bodyPr vert="horz" lIns="91440" tIns="45720" rIns="91440" bIns="45720" rtlCol="0"/>
          <a:lstStyle>
            <a:lvl1pPr algn="r">
              <a:defRPr sz="1200"/>
            </a:lvl1pPr>
          </a:lstStyle>
          <a:p>
            <a:fld id="{6053241F-7ED4-45AC-844C-15DB0D5F9CCD}" type="datetimeFigureOut">
              <a:rPr lang="en-US" smtClean="0"/>
              <a:pPr/>
              <a:t>7/25/2023</a:t>
            </a:fld>
            <a:endParaRPr lang="en-US"/>
          </a:p>
        </p:txBody>
      </p:sp>
      <p:sp>
        <p:nvSpPr>
          <p:cNvPr id="4" name="Slide Image Placeholder 3"/>
          <p:cNvSpPr>
            <a:spLocks noGrp="1" noRot="1" noChangeAspect="1"/>
          </p:cNvSpPr>
          <p:nvPr>
            <p:ph type="sldImg" idx="2"/>
          </p:nvPr>
        </p:nvSpPr>
        <p:spPr>
          <a:xfrm>
            <a:off x="325438" y="698500"/>
            <a:ext cx="6207125" cy="34925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24085"/>
            <a:ext cx="5486400" cy="4191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3"/>
            <a:ext cx="2971800" cy="465693"/>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image" Target="../media/image115.png"/><Relationship Id="rId4" Type="http://schemas.openxmlformats.org/officeDocument/2006/relationships/image" Target="../media/image114.png"/></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additions/improvements:</a:t>
            </a:r>
          </a:p>
          <a:p>
            <a:pPr marL="171450" indent="-171450">
              <a:buFont typeface="Arial" panose="020B0604020202020204" pitchFamily="34" charset="0"/>
              <a:buChar char="•"/>
            </a:pPr>
            <a:r>
              <a:rPr lang="en-US" dirty="0"/>
              <a:t>Add beautiful soup to Python to scrape more text data</a:t>
            </a:r>
          </a:p>
          <a:p>
            <a:pPr marL="171450" indent="-171450">
              <a:buFont typeface="Arial" panose="020B0604020202020204" pitchFamily="34" charset="0"/>
              <a:buChar char="•"/>
            </a:pPr>
            <a:r>
              <a:rPr lang="en-US" dirty="0"/>
              <a:t>Use the text data in the machine learning predictions</a:t>
            </a:r>
          </a:p>
          <a:p>
            <a:pPr marL="171450" indent="-171450">
              <a:buFont typeface="Arial" panose="020B0604020202020204" pitchFamily="34" charset="0"/>
              <a:buChar char="•"/>
            </a:pPr>
            <a:r>
              <a:rPr lang="en-US" dirty="0"/>
              <a:t>Pull in streaming data from Python with web socket API (instead of using RESTful API) – this would be difficult in deployment because it would require a streaming </a:t>
            </a:r>
            <a:r>
              <a:rPr lang="en-US"/>
              <a:t>interface though.</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4073862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MATLAB</a:t>
            </a:r>
            <a:r>
              <a:rPr lang="en-US" sz="1600" baseline="0" dirty="0"/>
              <a:t> engine is not a new thing.  We have it for many years.  It is a set of APIs that can be used to call MATLAB from languages like C/C++, and Fortran.  During runtime, there are two processes.  The client is the Engine application, and the server is MATLAB.</a:t>
            </a:r>
            <a:endParaRPr lang="en-US" sz="16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4037304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Python Engine package.  The </a:t>
            </a:r>
            <a:r>
              <a:rPr lang="en-US" baseline="0" dirty="0" err="1"/>
              <a:t>start_matlab</a:t>
            </a:r>
            <a:r>
              <a:rPr lang="en-US" baseline="0" dirty="0"/>
              <a:t>() function is used to launch MATLAB.  You can use the workspace property to get/set variables in MATLAB workspace.  You can call any </a:t>
            </a:r>
            <a:r>
              <a:rPr lang="en-US" baseline="0" dirty="0" err="1"/>
              <a:t>matlab</a:t>
            </a:r>
            <a:r>
              <a:rPr lang="en-US" baseline="0" dirty="0"/>
              <a:t> functions synchronous or asynchronously.  The </a:t>
            </a:r>
            <a:r>
              <a:rPr lang="en-US" baseline="0" dirty="0" err="1"/>
              <a:t>futureResult</a:t>
            </a:r>
            <a:r>
              <a:rPr lang="en-US" baseline="0" dirty="0"/>
              <a:t> is used for asynchronous call.  And there are some exceptions defined.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1971272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448266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our second part of the agenda, which is deployment of the model we created.</a:t>
            </a:r>
          </a:p>
          <a:p>
            <a:endParaRPr lang="en-US" dirty="0"/>
          </a:p>
          <a:p>
            <a:r>
              <a:rPr lang="en-US" dirty="0"/>
              <a:t>SHOW DEMO 3 – Compiler SDK </a:t>
            </a:r>
          </a:p>
          <a:p>
            <a:r>
              <a:rPr lang="en-US" dirty="0"/>
              <a:t>- Start /w App in MATLAB to create .</a:t>
            </a:r>
            <a:r>
              <a:rPr lang="en-US" dirty="0" err="1"/>
              <a:t>py</a:t>
            </a:r>
            <a:r>
              <a:rPr lang="en-US" dirty="0"/>
              <a:t> lib</a:t>
            </a:r>
          </a:p>
          <a:p>
            <a:r>
              <a:rPr lang="en-US" dirty="0"/>
              <a:t>- Then mention the code is pretty much the same as in the interactive method, but instead of starting a MATLAB session, we are initializing the runtime in process.  Provides an added benefit of improved performance because the runtime is leaner to startup than the full MATLAB session.</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184631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 table that compares MATLAB Coder and MATLAB Compiler so you can choose the right product for your needs.</a:t>
            </a:r>
          </a:p>
          <a:p>
            <a:endParaRPr lang="en-US" dirty="0"/>
          </a:p>
          <a:p>
            <a:r>
              <a:rPr lang="en-US" dirty="0"/>
              <a:t>One of the primary distinction is that MATLAB Coder will generate readable and portable C/C++ code that can be compiled as a standalone without any additional libraries, while MATLAB Compiler generates executables or libraries that requires the MATLAB Runtime to run. Also, MATLAB Coders supports only a subset of the language for code generation that’s suitable for numerical algorithm</a:t>
            </a:r>
            <a:r>
              <a:rPr lang="en-US" baseline="0" dirty="0"/>
              <a:t> development</a:t>
            </a:r>
            <a:r>
              <a:rPr lang="en-US" dirty="0"/>
              <a:t>, while MATLAB Compiler supports pretty much the entire MATLAB language and toolboxes, including graphics and visualization.</a:t>
            </a:r>
          </a:p>
          <a:p>
            <a:endParaRPr lang="en-US" dirty="0"/>
          </a:p>
          <a:p>
            <a:r>
              <a:rPr lang="en-US" dirty="0"/>
              <a:t>The outputs of both product can be deployed royalty-free.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13499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Rot="1" noChangeAspect="1" noChangeArrowheads="1" noTextEdit="1"/>
          </p:cNvSpPr>
          <p:nvPr>
            <p:ph type="sldImg"/>
          </p:nvPr>
        </p:nvSpPr>
        <p:spPr>
          <a:xfrm>
            <a:off x="334963" y="703263"/>
            <a:ext cx="6188075" cy="3481387"/>
          </a:xfrm>
          <a:ln/>
        </p:spPr>
      </p:sp>
      <p:sp>
        <p:nvSpPr>
          <p:cNvPr id="1697795" name="Rectangle 3"/>
          <p:cNvSpPr>
            <a:spLocks noGrp="1" noChangeArrowheads="1"/>
          </p:cNvSpPr>
          <p:nvPr>
            <p:ph type="body" idx="1"/>
          </p:nvPr>
        </p:nvSpPr>
        <p:spPr/>
        <p:txBody>
          <a:bodyPr/>
          <a:lstStyle/>
          <a:p>
            <a:r>
              <a:rPr lang="en-US" sz="800" dirty="0">
                <a:latin typeface="Verdana" pitchFamily="34" charset="0"/>
              </a:rPr>
              <a:t>Use as Summary slide for desktop deployment…..</a:t>
            </a:r>
          </a:p>
          <a:p>
            <a:endParaRPr lang="en-US" sz="800" dirty="0">
              <a:latin typeface="Verdana" pitchFamily="34" charset="0"/>
            </a:endParaRPr>
          </a:p>
          <a:p>
            <a:r>
              <a:rPr lang="en-US" sz="800" dirty="0">
                <a:latin typeface="Verdana" pitchFamily="34" charset="0"/>
              </a:rPr>
              <a:t>- Focus on royalty free deployment</a:t>
            </a:r>
          </a:p>
        </p:txBody>
      </p:sp>
    </p:spTree>
    <p:extLst>
      <p:ext uri="{BB962C8B-B14F-4D97-AF65-F5344CB8AC3E}">
        <p14:creationId xmlns:p14="http://schemas.microsoft.com/office/powerpoint/2010/main" val="2991832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323879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Start MPS dev &amp; test environment (mention it acts the same as MPS for making calls, but just ties up the MATLAB session so it doesn’t have scalability (that’s what MPS is for) but otherwise </a:t>
            </a:r>
            <a:r>
              <a:rPr lang="en-US" baseline="0" dirty="0" err="1"/>
              <a:t>looks+acts</a:t>
            </a:r>
            <a:r>
              <a:rPr lang="en-US" baseline="0" dirty="0"/>
              <a:t> the same as MPS)</a:t>
            </a:r>
          </a:p>
          <a:p>
            <a:pPr marL="228600" indent="-228600">
              <a:buAutoNum type="arabicParenR"/>
            </a:pPr>
            <a:r>
              <a:rPr lang="en-US" baseline="0" dirty="0"/>
              <a:t>Show Python client first</a:t>
            </a:r>
          </a:p>
          <a:p>
            <a:pPr marL="228600" indent="-228600">
              <a:buAutoNum type="arabicParenR"/>
            </a:pPr>
            <a:r>
              <a:rPr lang="en-US" baseline="0" dirty="0"/>
              <a:t>Then show Web client demo (calling from the website in action via </a:t>
            </a:r>
            <a:r>
              <a:rPr lang="en-US" baseline="0"/>
              <a:t>something like this: http://localhost:3030/index?crypto=ETH)</a:t>
            </a:r>
            <a:endParaRPr lang="en-US" baseline="0" dirty="0"/>
          </a:p>
          <a:p>
            <a:pPr marL="228600" indent="-228600">
              <a:buAutoNum type="arabicParenR"/>
            </a:pPr>
            <a:r>
              <a:rPr lang="en-US" baseline="0" dirty="0"/>
              <a:t>Then show mps.js</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dirty="0"/>
          </a:p>
        </p:txBody>
      </p:sp>
    </p:spTree>
    <p:extLst>
      <p:ext uri="{BB962C8B-B14F-4D97-AF65-F5344CB8AC3E}">
        <p14:creationId xmlns:p14="http://schemas.microsoft.com/office/powerpoint/2010/main" val="269615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challenge was calling IT-managed libraries.  We saw how MATLAB has a built-in API to allow us to directly call .</a:t>
            </a:r>
            <a:r>
              <a:rPr lang="en-US" dirty="0" err="1"/>
              <a:t>py</a:t>
            </a:r>
            <a:r>
              <a:rPr lang="en-US" dirty="0"/>
              <a:t> libraries.</a:t>
            </a:r>
          </a:p>
          <a:p>
            <a:endParaRPr lang="en-US" dirty="0"/>
          </a:p>
          <a:p>
            <a:r>
              <a:rPr lang="en-US" dirty="0"/>
              <a:t>Once the data was in MATLAB, we then built a predictive analytics model which was then integrated back into Python for testing/validation (&amp; vetting) using the MATLAB API for Python</a:t>
            </a:r>
          </a:p>
          <a:p>
            <a:endParaRPr lang="en-US" dirty="0"/>
          </a:p>
          <a:p>
            <a:r>
              <a:rPr lang="en-US" dirty="0"/>
              <a:t>Lastly, as we moved to production we then packaged up the MATLAB analytics and deployed them both as royalty free .</a:t>
            </a:r>
            <a:r>
              <a:rPr lang="en-US" dirty="0" err="1"/>
              <a:t>py</a:t>
            </a:r>
            <a:r>
              <a:rPr lang="en-US" dirty="0"/>
              <a:t> libraries and also pushed the analytics out as a service using the MATLAB Production Server.</a:t>
            </a:r>
          </a:p>
          <a:p>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305797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For more information on integrating MATLAB and Python, building machine learning or deep learning models please check out the following links which include free downloadable </a:t>
            </a:r>
            <a:r>
              <a:rPr lang="en-US" dirty="0" err="1"/>
              <a:t>ebooks</a:t>
            </a:r>
            <a:r>
              <a:rPr lang="en-US" dirty="0"/>
              <a:t> &amp; interactive online tutorials to get you started with a number of topics such as deep learning.</a:t>
            </a:r>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8581F6E-7B8A-4B58-BCA2-1CA6F512283E}" type="slidenum">
              <a:rPr lang="en-US">
                <a:cs typeface="Arial" pitchFamily="34" charset="0"/>
              </a:rPr>
              <a:pPr fontAlgn="base">
                <a:spcBef>
                  <a:spcPct val="0"/>
                </a:spcBef>
                <a:spcAft>
                  <a:spcPct val="0"/>
                </a:spcAft>
              </a:pPr>
              <a:t>32</a:t>
            </a:fld>
            <a:endParaRPr lang="en-US">
              <a:cs typeface="Arial" pitchFamily="34" charset="0"/>
            </a:endParaRPr>
          </a:p>
        </p:txBody>
      </p:sp>
    </p:spTree>
    <p:extLst>
      <p:ext uri="{BB962C8B-B14F-4D97-AF65-F5344CB8AC3E}">
        <p14:creationId xmlns:p14="http://schemas.microsoft.com/office/powerpoint/2010/main" val="186805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36229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2237" y="304800"/>
            <a:ext cx="8980011" cy="6500410"/>
          </a:xfrm>
          <a:prstGeom prst="rect">
            <a:avLst/>
          </a:prstGeom>
          <a:noFill/>
        </p:spPr>
        <p:txBody>
          <a:bodyPr numCol="2" spcCol="457200"/>
          <a:lstStyle/>
          <a:p>
            <a:pPr defTabSz="965200">
              <a:defRPr/>
            </a:pPr>
            <a:r>
              <a:rPr lang="en-US" sz="2000" dirty="0">
                <a:solidFill>
                  <a:srgbClr val="000000"/>
                </a:solidFill>
                <a:latin typeface="Garamond" pitchFamily="18" charset="0"/>
              </a:rPr>
              <a:t>Debugging Crashes</a:t>
            </a:r>
            <a:endParaRPr lang="en-US" sz="2000" b="1" dirty="0">
              <a:solidFill>
                <a:srgbClr val="000000"/>
              </a:solidFill>
              <a:latin typeface="Garamond" pitchFamily="18" charset="0"/>
            </a:endParaRPr>
          </a:p>
          <a:p>
            <a:pPr algn="just" defTabSz="965200" eaLnBrk="1" hangingPunct="1">
              <a:spcAft>
                <a:spcPts val="600"/>
              </a:spcAft>
              <a:defRPr/>
            </a:pPr>
            <a:endParaRPr lang="en-US" sz="600" b="0" dirty="0">
              <a:solidFill>
                <a:srgbClr val="000000"/>
              </a:solidFill>
              <a:latin typeface="Garamond" pitchFamily="18" charset="0"/>
            </a:endParaRPr>
          </a:p>
          <a:p>
            <a:pPr algn="just" defTabSz="965200">
              <a:spcAft>
                <a:spcPts val="600"/>
              </a:spcAft>
              <a:defRPr/>
            </a:pPr>
            <a:r>
              <a:rPr lang="en-US" sz="1200" b="0" dirty="0">
                <a:solidFill>
                  <a:srgbClr val="000000"/>
                </a:solidFill>
                <a:latin typeface="Garamond" pitchFamily="18" charset="0"/>
              </a:rPr>
              <a:t>Crash cases can be grouped into a few main categories:</a:t>
            </a:r>
          </a:p>
          <a:p>
            <a:pPr marL="228600" indent="-228600" algn="just" defTabSz="965200">
              <a:spcAft>
                <a:spcPts val="600"/>
              </a:spcAft>
              <a:buFont typeface="+mj-lt"/>
              <a:buAutoNum type="arabicPeriod"/>
              <a:defRPr/>
            </a:pPr>
            <a:r>
              <a:rPr lang="en-US" sz="1200" dirty="0">
                <a:solidFill>
                  <a:srgbClr val="000000"/>
                </a:solidFill>
                <a:latin typeface="Garamond" pitchFamily="18" charset="0"/>
              </a:rPr>
              <a:t>Segmentation Violations:</a:t>
            </a:r>
            <a:r>
              <a:rPr lang="en-US" sz="1200" b="0" dirty="0">
                <a:solidFill>
                  <a:srgbClr val="000000"/>
                </a:solidFill>
                <a:latin typeface="Garamond" pitchFamily="18" charset="0"/>
              </a:rPr>
              <a:t> These are also known as </a:t>
            </a:r>
            <a:r>
              <a:rPr lang="en-US" sz="1200" b="0" dirty="0" err="1">
                <a:solidFill>
                  <a:srgbClr val="000000"/>
                </a:solidFill>
                <a:latin typeface="Garamond" pitchFamily="18" charset="0"/>
              </a:rPr>
              <a:t>segfaults</a:t>
            </a:r>
            <a:r>
              <a:rPr lang="en-US" sz="1200" b="0" dirty="0">
                <a:solidFill>
                  <a:srgbClr val="000000"/>
                </a:solidFill>
                <a:latin typeface="Garamond" pitchFamily="18" charset="0"/>
              </a:rPr>
              <a:t>, bus errors, or access violations, and can be generally summarized as an attempt to access memory that the CPU cannot physically address. In this case, the hardware will notify the operating system, which then sends a signal to the process that caused the exception. By default, the process receiving the signal dumps the contents of the section of memory at the time of the crash into a “core” file. These can occur during start-up or execution of MATLAB, but always indicate memory address failures and generate crash dumps.</a:t>
            </a: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r>
              <a:rPr lang="en-US" sz="1200" dirty="0">
                <a:solidFill>
                  <a:srgbClr val="000000"/>
                </a:solidFill>
                <a:latin typeface="Garamond" pitchFamily="18" charset="0"/>
              </a:rPr>
              <a:t>MATLAB Freezing: </a:t>
            </a:r>
            <a:r>
              <a:rPr lang="en-US" sz="1200" b="0" dirty="0">
                <a:solidFill>
                  <a:srgbClr val="000000"/>
                </a:solidFill>
                <a:latin typeface="Garamond" pitchFamily="18" charset="0"/>
              </a:rPr>
              <a:t>MATLAB may freeze due to over-used hardware resources, memory leaks, infinite loops, or process hangs. This may or may not generate a crash dump.</a:t>
            </a: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2"/>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marL="228600" indent="-228600" algn="just" defTabSz="965200">
              <a:spcAft>
                <a:spcPts val="600"/>
              </a:spcAft>
              <a:buFont typeface="+mj-lt"/>
              <a:buAutoNum type="arabicPeriod" startAt="3"/>
              <a:defRPr/>
            </a:pPr>
            <a:r>
              <a:rPr lang="en-US" sz="1200" dirty="0">
                <a:solidFill>
                  <a:srgbClr val="000000"/>
                </a:solidFill>
                <a:latin typeface="Garamond" pitchFamily="18" charset="0"/>
              </a:rPr>
              <a:t>MATLAB Disappearing: </a:t>
            </a:r>
            <a:r>
              <a:rPr lang="en-US" sz="1200" b="0" dirty="0">
                <a:solidFill>
                  <a:srgbClr val="000000"/>
                </a:solidFill>
                <a:latin typeface="Garamond" pitchFamily="18" charset="0"/>
              </a:rPr>
              <a:t>Sometimes the MATLAB process will terminate and disappear. This is often accompanied by an error window and an OS crash dump. MATLAB may or may not generate a crash dump as well if it was able to log the crash.</a:t>
            </a:r>
            <a:endParaRPr lang="en-US" sz="1200" dirty="0">
              <a:solidFill>
                <a:srgbClr val="000000"/>
              </a:solidFill>
              <a:latin typeface="Garamond" pitchFamily="18" charset="0"/>
            </a:endParaRPr>
          </a:p>
          <a:p>
            <a:pPr marL="228600" indent="-228600" algn="just" defTabSz="965200">
              <a:spcAft>
                <a:spcPts val="600"/>
              </a:spcAft>
              <a:buFont typeface="+mj-lt"/>
              <a:buAutoNum type="arabicPeriod" startAt="3"/>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a:p>
            <a:pPr algn="just" defTabSz="965200">
              <a:spcAft>
                <a:spcPts val="600"/>
              </a:spcAft>
              <a:defRPr/>
            </a:pPr>
            <a:endParaRPr lang="en-US" sz="1200" b="0" dirty="0">
              <a:solidFill>
                <a:srgbClr val="000000"/>
              </a:solidFill>
              <a:latin typeface="Garamond" pitchFamily="18" charset="0"/>
            </a:endParaRPr>
          </a:p>
        </p:txBody>
      </p:sp>
      <p:pic>
        <p:nvPicPr>
          <p:cNvPr id="9" name="Picture 8"/>
          <p:cNvPicPr>
            <a:picLocks noChangeAspect="1"/>
          </p:cNvPicPr>
          <p:nvPr/>
        </p:nvPicPr>
        <p:blipFill>
          <a:blip r:embed="rId3"/>
          <a:stretch>
            <a:fillRect/>
          </a:stretch>
        </p:blipFill>
        <p:spPr>
          <a:xfrm>
            <a:off x="688484" y="3273779"/>
            <a:ext cx="3598852" cy="1695691"/>
          </a:xfrm>
          <a:prstGeom prst="rect">
            <a:avLst/>
          </a:prstGeom>
        </p:spPr>
      </p:pic>
      <p:pic>
        <p:nvPicPr>
          <p:cNvPr id="10" name="Picture 9"/>
          <p:cNvPicPr>
            <a:picLocks noChangeAspect="1"/>
          </p:cNvPicPr>
          <p:nvPr/>
        </p:nvPicPr>
        <p:blipFill rotWithShape="1">
          <a:blip r:embed="rId4"/>
          <a:srcRect l="56231" t="35768" r="10545" b="35335"/>
          <a:stretch/>
        </p:blipFill>
        <p:spPr>
          <a:xfrm>
            <a:off x="5541645" y="4763141"/>
            <a:ext cx="2963034" cy="1468046"/>
          </a:xfrm>
          <a:prstGeom prst="rect">
            <a:avLst/>
          </a:prstGeom>
        </p:spPr>
      </p:pic>
      <p:pic>
        <p:nvPicPr>
          <p:cNvPr id="4" name="Picture 3"/>
          <p:cNvPicPr>
            <a:picLocks noChangeAspect="1"/>
          </p:cNvPicPr>
          <p:nvPr/>
        </p:nvPicPr>
        <p:blipFill rotWithShape="1">
          <a:blip r:embed="rId5"/>
          <a:srcRect l="37500" t="11000" r="15625" b="67000"/>
          <a:stretch/>
        </p:blipFill>
        <p:spPr>
          <a:xfrm>
            <a:off x="4975809" y="2011396"/>
            <a:ext cx="3917872" cy="1271768"/>
          </a:xfrm>
          <a:prstGeom prst="rect">
            <a:avLst/>
          </a:prstGeom>
        </p:spPr>
      </p:pic>
      <p:sp>
        <p:nvSpPr>
          <p:cNvPr id="6" name="Rectangle 5"/>
          <p:cNvSpPr/>
          <p:nvPr/>
        </p:nvSpPr>
        <p:spPr>
          <a:xfrm>
            <a:off x="6323159" y="2404502"/>
            <a:ext cx="497327" cy="242777"/>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otes Placeholder 1">
            <a:extLst>
              <a:ext uri="{FF2B5EF4-FFF2-40B4-BE49-F238E27FC236}">
                <a16:creationId xmlns:a16="http://schemas.microsoft.com/office/drawing/2014/main" id="{F7DCD857-2087-441A-9993-2F914C0662CE}"/>
              </a:ext>
            </a:extLst>
          </p:cNvPr>
          <p:cNvSpPr>
            <a:spLocks noGrp="1"/>
          </p:cNvSpPr>
          <p:nvPr>
            <p:ph type="body" idx="1"/>
          </p:nvPr>
        </p:nvSpPr>
        <p:spPr/>
        <p:txBody>
          <a:bodyPr>
            <a:normAutofit/>
          </a:bodyPr>
          <a:lstStyle/>
          <a:p>
            <a:r>
              <a:rPr lang="en-US"/>
              <a:t>When </a:t>
            </a:r>
            <a:r>
              <a:rPr lang="en-US" dirty="0"/>
              <a:t>you click that ‘send’ button the information is then immediately compared against a set of solutions in our tech support database using frequency analysis &amp; text pattern matching.  This way, in a few seconds you’ll get a solution to fix problems you may not have even knew existed in your application.   Much better than having to determine what the problem is, formulate the problem into a question that makes sense, ask google the question, search through stack overview, and hope someone actually answered your exact question.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match isn’t found then a tech support case is automatically created for you to determine the issue.</a:t>
            </a:r>
          </a:p>
          <a:p>
            <a:endParaRPr lang="en-US" dirty="0"/>
          </a:p>
          <a:p>
            <a:r>
              <a:rPr lang="en-US" dirty="0"/>
              <a:t>Bottom line, we are here to help make your lives easier.</a:t>
            </a:r>
          </a:p>
          <a:p>
            <a:endParaRPr lang="en-US" dirty="0"/>
          </a:p>
          <a:p>
            <a:endParaRPr lang="en-US" dirty="0"/>
          </a:p>
        </p:txBody>
      </p:sp>
    </p:spTree>
    <p:extLst>
      <p:ext uri="{BB962C8B-B14F-4D97-AF65-F5344CB8AC3E}">
        <p14:creationId xmlns:p14="http://schemas.microsoft.com/office/powerpoint/2010/main" val="423966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again for taking the time today to see how you can get the best out of both worlds by combining MATLAB and Python together!</a:t>
            </a:r>
          </a:p>
        </p:txBody>
      </p:sp>
      <p:sp>
        <p:nvSpPr>
          <p:cNvPr id="4" name="Slide Number Placeholder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27569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systems need to integrate and play nicely together.  Generally, this can be quite challenging for Solution Architects who are in charge of building a robust back-end infrastructure.  MATLAB has built in interfaces to many systems: </a:t>
            </a:r>
          </a:p>
          <a:p>
            <a:endParaRPr lang="en-US" dirty="0"/>
          </a:p>
          <a:p>
            <a:r>
              <a:rPr lang="en-US" dirty="0"/>
              <a:t>data sources &lt;click&gt;</a:t>
            </a:r>
          </a:p>
          <a:p>
            <a:r>
              <a:rPr lang="en-US" dirty="0"/>
              <a:t>BI systems &lt;click&gt;</a:t>
            </a:r>
          </a:p>
          <a:p>
            <a:r>
              <a:rPr lang="en-US" dirty="0"/>
              <a:t>And VM/cloud/mobile &lt;click&gt;</a:t>
            </a:r>
          </a:p>
          <a:p>
            <a:endParaRPr lang="en-US" dirty="0"/>
          </a:p>
          <a:p>
            <a:r>
              <a:rPr lang="en-US" dirty="0"/>
              <a:t>such as the ones you see here.  </a:t>
            </a:r>
          </a:p>
          <a:p>
            <a:endParaRPr lang="en-US" dirty="0"/>
          </a:p>
          <a:p>
            <a:r>
              <a:rPr lang="en-US" dirty="0"/>
              <a:t>&lt;click&gt; </a:t>
            </a:r>
          </a:p>
          <a:p>
            <a:endParaRPr lang="en-US" dirty="0"/>
          </a:p>
          <a:p>
            <a:r>
              <a:rPr lang="en-US" dirty="0"/>
              <a:t>and for the last 5 years Python too has had it’s place in that analytics ecosystem as well.  </a:t>
            </a:r>
          </a:p>
          <a:p>
            <a:endParaRPr lang="en-US" dirty="0"/>
          </a:p>
          <a:p>
            <a:r>
              <a:rPr lang="en-US" dirty="0"/>
              <a:t>---------------------------------</a:t>
            </a:r>
          </a:p>
          <a:p>
            <a:r>
              <a:rPr lang="en-US"/>
              <a:t>Note: </a:t>
            </a:r>
            <a:r>
              <a:rPr lang="en-US" dirty="0"/>
              <a:t>should we include Teradata, Netezza</a:t>
            </a:r>
            <a:r>
              <a:rPr lang="en-US"/>
              <a:t>, Domino Data Labs?</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04094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there aren’t explicit interfaces for a particular application, MATLAB also provides direct APIs to many other languages to allow the MATLAB developer to take advantage of other external libraries.  We have supported C/C++, Java, .NET, Fortran, COM and others for many years.  </a:t>
            </a:r>
          </a:p>
          <a:p>
            <a:endParaRPr lang="en-US" dirty="0"/>
          </a:p>
          <a:p>
            <a:r>
              <a:rPr lang="en-US" dirty="0"/>
              <a:t>&lt;click&gt;</a:t>
            </a:r>
          </a:p>
          <a:p>
            <a:endParaRPr lang="en-US" dirty="0"/>
          </a:p>
          <a:p>
            <a:r>
              <a:rPr lang="en-US" dirty="0"/>
              <a:t>In R2014b and newer releases of MATLAB we also support a direct Python interface as well.  (do we mention support for 2.7 vs 3.X here or save for slide later?)</a:t>
            </a:r>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54006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3 ways to integrate which are….</a:t>
            </a:r>
          </a:p>
          <a:p>
            <a:pPr marL="0" indent="0">
              <a:buFontTx/>
              <a:buNone/>
            </a:pPr>
            <a:endParaRPr lang="en-US" dirty="0"/>
          </a:p>
          <a:p>
            <a:pPr marL="0" indent="0">
              <a:buFontTx/>
              <a:buNone/>
            </a:pPr>
            <a:r>
              <a:rPr lang="en-US" dirty="0"/>
              <a:t>&lt;click&gt; </a:t>
            </a:r>
          </a:p>
          <a:p>
            <a:pPr marL="0" indent="0">
              <a:buFontTx/>
              <a:buNone/>
            </a:pPr>
            <a:endParaRPr lang="en-US" dirty="0"/>
          </a:p>
          <a:p>
            <a:pPr marL="0" indent="0">
              <a:buFontTx/>
              <a:buNone/>
            </a:pPr>
            <a:r>
              <a:rPr lang="en-US" dirty="0"/>
              <a:t>First two are methods to integrate for researchers, quants, developers.  The last method is a scalable approach to push the analytics into production for business users, managers, and other decision makers.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18675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41565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we pass in 3 instead of 3.0 into </a:t>
            </a:r>
            <a:r>
              <a:rPr lang="en-US" dirty="0" err="1"/>
              <a:t>myfunction</a:t>
            </a:r>
            <a:r>
              <a:rPr lang="en-US" dirty="0"/>
              <a:t> then the MATLAB </a:t>
            </a:r>
            <a:r>
              <a:rPr lang="en-US" dirty="0" err="1"/>
              <a:t>datatype</a:t>
            </a:r>
            <a:r>
              <a:rPr lang="en-US" baseline="0" dirty="0"/>
              <a:t> becomes int64 instead of a double.  </a:t>
            </a:r>
            <a:r>
              <a:rPr lang="en-US" baseline="0" dirty="0" err="1"/>
              <a:t>sqrt</a:t>
            </a:r>
            <a:r>
              <a:rPr lang="en-US" baseline="0" dirty="0"/>
              <a:t>() in MATLAB doesn’t work with int64</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288466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those that aren’t familiar with parquet, it is a file type that allows you to store data to disk.  Specifically, parquet is </a:t>
            </a:r>
            <a:r>
              <a:rPr lang="en-US" u="sng" dirty="0"/>
              <a:t>very efficient and fast</a:t>
            </a:r>
            <a:r>
              <a:rPr lang="en-US" dirty="0"/>
              <a:t> which makes it great for working with big data but also any tabular excel-like data.</a:t>
            </a:r>
          </a:p>
          <a:p>
            <a:endParaRPr lang="en-US" dirty="0"/>
          </a:p>
          <a:p>
            <a:r>
              <a:rPr lang="en-US" dirty="0"/>
              <a:t>Below is an example of saving a </a:t>
            </a:r>
            <a:r>
              <a:rPr lang="en-US" dirty="0" err="1"/>
              <a:t>dataframe</a:t>
            </a:r>
            <a:r>
              <a:rPr lang="en-US" dirty="0"/>
              <a:t> as a parquet file, then loading the parquet file into MATLAB as a table.  A single command in MATLAB allows you to read and write to parquet.  Additionally, parquet can be ready asynchronously meaning that it can be read in-parallel with MATLAB further improving performance (e.g. </a:t>
            </a:r>
            <a:r>
              <a:rPr lang="en-US" dirty="0" err="1"/>
              <a:t>mapreducer</a:t>
            </a:r>
            <a:r>
              <a:rPr lang="en-US" dirty="0"/>
              <a:t> command).</a:t>
            </a:r>
          </a:p>
        </p:txBody>
      </p:sp>
      <p:sp>
        <p:nvSpPr>
          <p:cNvPr id="4" name="Slide Number Placeholder 3"/>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035149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2023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dirty="0"/>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dirty="0"/>
              <a:t>Edit Master text styles</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How MATLAB fits into System Architecture</a:t>
            </a: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Calling Python from MATLAB and Simulink</a:t>
            </a:r>
          </a:p>
          <a:p>
            <a:pPr marL="744802" marR="0" lvl="1" indent="-286462" algn="l" defTabSz="916680" rtl="0" eaLnBrk="1" fontAlgn="auto" latinLnBrk="0" hangingPunct="1">
              <a:lnSpc>
                <a:spcPct val="105000"/>
              </a:lnSpc>
              <a:spcBef>
                <a:spcPts val="0"/>
              </a:spcBef>
              <a:spcAft>
                <a:spcPts val="0"/>
              </a:spcAft>
              <a:buClr>
                <a:srgbClr val="125687"/>
              </a:buClr>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Python environment</a:t>
            </a:r>
          </a:p>
          <a:p>
            <a:pPr marL="744802" marR="0" lvl="1" indent="-286462" algn="l" defTabSz="916680" rtl="0" eaLnBrk="1" fontAlgn="auto" latinLnBrk="0" hangingPunct="1">
              <a:lnSpc>
                <a:spcPct val="105000"/>
              </a:lnSpc>
              <a:spcBef>
                <a:spcPts val="0"/>
              </a:spcBef>
              <a:spcAft>
                <a:spcPts val="0"/>
              </a:spcAft>
              <a:buClr>
                <a:srgbClr val="125687"/>
              </a:buClr>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Data type conversions</a:t>
            </a: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Calling MATLAB from Python</a:t>
            </a: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ts val="0"/>
              </a:spcBef>
              <a:spcAft>
                <a:spcPts val="0"/>
              </a:spcAft>
              <a:buClr>
                <a:srgbClr val="125687"/>
              </a:buClr>
              <a:buSzPct val="75000"/>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Packaging MATLAB applications </a:t>
            </a:r>
          </a:p>
          <a:p>
            <a:pPr marL="744802" marR="0" lvl="1" indent="-286462" algn="l" defTabSz="916680" rtl="0" eaLnBrk="1" fontAlgn="auto" latinLnBrk="0" hangingPunct="1">
              <a:lnSpc>
                <a:spcPct val="100000"/>
              </a:lnSpc>
              <a:spcBef>
                <a:spcPts val="0"/>
              </a:spcBef>
              <a:spcAft>
                <a:spcPts val="0"/>
              </a:spcAft>
              <a:buClr>
                <a:srgbClr val="125687"/>
              </a:buClr>
              <a:buSzTx/>
              <a:buFont typeface="Arial" pitchFamily="34" charset="0"/>
              <a:buChar char="–"/>
              <a:tabLst/>
              <a:defRPr/>
            </a:pPr>
            <a:r>
              <a:rPr kumimoji="0" lang="en-US" sz="2196"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Royalty-Free .</a:t>
            </a:r>
            <a:r>
              <a:rPr kumimoji="0" lang="en-US" sz="2196"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py</a:t>
            </a:r>
            <a:r>
              <a:rPr kumimoji="0" lang="en-US" sz="2196"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libraries</a:t>
            </a:r>
          </a:p>
          <a:p>
            <a:pPr marL="744802" marR="0" lvl="1" indent="-286462" algn="l" defTabSz="916680" rtl="0" eaLnBrk="1" fontAlgn="auto" latinLnBrk="0" hangingPunct="1">
              <a:lnSpc>
                <a:spcPct val="100000"/>
              </a:lnSpc>
              <a:spcBef>
                <a:spcPts val="0"/>
              </a:spcBef>
              <a:spcAft>
                <a:spcPts val="0"/>
              </a:spcAft>
              <a:buClr>
                <a:srgbClr val="125687"/>
              </a:buClr>
              <a:buSzTx/>
              <a:buFont typeface="Arial" pitchFamily="34" charset="0"/>
              <a:buChar char="–"/>
              <a:tabLst/>
              <a:defRPr/>
            </a:pPr>
            <a:r>
              <a:rPr kumimoji="0" lang="en-US" sz="2196"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RESTful API for scalable applications</a:t>
            </a:r>
          </a:p>
          <a:p>
            <a:pPr marL="744802" marR="0" lvl="1" indent="-286462" algn="l" defTabSz="916680" rtl="0" eaLnBrk="1" fontAlgn="auto" latinLnBrk="0" hangingPunct="1">
              <a:lnSpc>
                <a:spcPct val="100000"/>
              </a:lnSpc>
              <a:spcBef>
                <a:spcPts val="0"/>
              </a:spcBef>
              <a:spcAft>
                <a:spcPts val="0"/>
              </a:spcAft>
              <a:buClr>
                <a:srgbClr val="125687"/>
              </a:buClr>
              <a:buSzTx/>
              <a:buFont typeface="Arial" pitchFamily="34" charset="0"/>
              <a:buChar char="–"/>
              <a:tabLst/>
              <a:defRPr/>
            </a:pPr>
            <a:r>
              <a:rPr kumimoji="0" lang="en-US" sz="2196"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Generate C/C++ from MATLAB and call from Python</a:t>
            </a:r>
          </a:p>
          <a:p>
            <a:pPr marL="0" marR="0" lvl="0" indent="0" algn="l" defTabSz="916680" rtl="0" eaLnBrk="1" fontAlgn="auto" latinLnBrk="0" hangingPunct="1">
              <a:lnSpc>
                <a:spcPct val="100000"/>
              </a:lnSpc>
              <a:spcBef>
                <a:spcPts val="0"/>
              </a:spcBef>
              <a:spcAft>
                <a:spcPts val="0"/>
              </a:spcAft>
              <a:buClr>
                <a:srgbClr val="125687"/>
              </a:buClr>
              <a:buSzPct val="75000"/>
              <a:buFont typeface="Wingdings" pitchFamily="2" charset="2"/>
              <a:buNone/>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Agenda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mathworks.com/support/sysreq/supported-language-interfac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mathworks.com/matlabcentral/fileexchange/62703-py_addpath-directory-matlab_to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mathworks.com/help/matlab/matlab_external/passing-data-to-python.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bit.ly/44z6DO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ypi.org/project/matlabengi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mathworks.com/help/matlab/matlab_external/install-the-matlab-engine-for-python.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90.png"/><Relationship Id="rId4" Type="http://schemas.openxmlformats.org/officeDocument/2006/relationships/image" Target="../media/image89.sv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1.wmf"/><Relationship Id="rId5" Type="http://schemas.openxmlformats.org/officeDocument/2006/relationships/image" Target="../media/image100.png"/><Relationship Id="rId4" Type="http://schemas.openxmlformats.org/officeDocument/2006/relationships/image" Target="../media/image4.gif"/></Relationships>
</file>

<file path=ppt/slides/_rels/slide28.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1.wmf"/></Relationships>
</file>

<file path=ppt/slides/_rels/slide2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www.mathworks.com/products/matlab-coder.html"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bit.ly/3Q646Y1"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docs.python.org/3/library/ctype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www.mathworks.com/solutions/matlab-and-python.html" TargetMode="External"/><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s://www.mathworks.com/discovery/deep-learning.html" TargetMode="External"/><Relationship Id="rId4" Type="http://schemas.openxmlformats.org/officeDocument/2006/relationships/hyperlink" Target="https://www.mathworks.com/discovery/predictive-analytics.html"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11.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0.png"/><Relationship Id="rId16" Type="http://schemas.openxmlformats.org/officeDocument/2006/relationships/hyperlink" Target="mailto:ryanpage@mathworks.com" TargetMode="External"/><Relationship Id="rId1" Type="http://schemas.openxmlformats.org/officeDocument/2006/relationships/slideLayout" Target="../slideLayouts/slideLayout3.xml"/><Relationship Id="rId6" Type="http://schemas.openxmlformats.org/officeDocument/2006/relationships/hyperlink" Target="mailto:elinares@mathworks.com" TargetMode="External"/><Relationship Id="rId11" Type="http://schemas.openxmlformats.org/officeDocument/2006/relationships/image" Target="../media/image17.png"/><Relationship Id="rId5" Type="http://schemas.openxmlformats.org/officeDocument/2006/relationships/hyperlink" Target="mailto:kcaprett@mathworks.com" TargetMode="External"/><Relationship Id="rId15" Type="http://schemas.openxmlformats.org/officeDocument/2006/relationships/image" Target="../media/image21.jpg"/><Relationship Id="rId10" Type="http://schemas.openxmlformats.org/officeDocument/2006/relationships/image" Target="../media/image16.svg"/><Relationship Id="rId4" Type="http://schemas.openxmlformats.org/officeDocument/2006/relationships/image" Target="../media/image12.jpe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matlabacademy.mathworks.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26.png"/><Relationship Id="rId7" Type="http://schemas.openxmlformats.org/officeDocument/2006/relationships/hyperlink" Target="http://www.mathworks.com/matlabcentral/cod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27.png"/><Relationship Id="rId9" Type="http://schemas.openxmlformats.org/officeDocument/2006/relationships/hyperlink" Target="https://thingspeak.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svg"/><Relationship Id="rId42" Type="http://schemas.openxmlformats.org/officeDocument/2006/relationships/image" Target="../media/image67.gif"/><Relationship Id="rId47" Type="http://schemas.openxmlformats.org/officeDocument/2006/relationships/image" Target="../media/image72.png"/><Relationship Id="rId50" Type="http://schemas.openxmlformats.org/officeDocument/2006/relationships/image" Target="../media/image75.png"/><Relationship Id="rId7" Type="http://schemas.openxmlformats.org/officeDocument/2006/relationships/image" Target="../media/image32.svg"/><Relationship Id="rId2" Type="http://schemas.openxmlformats.org/officeDocument/2006/relationships/notesSlide" Target="../notesSlides/notesSlide4.xml"/><Relationship Id="rId16" Type="http://schemas.openxmlformats.org/officeDocument/2006/relationships/image" Target="../media/image41.jpeg"/><Relationship Id="rId29" Type="http://schemas.openxmlformats.org/officeDocument/2006/relationships/image" Target="../media/image54.png"/><Relationship Id="rId11" Type="http://schemas.openxmlformats.org/officeDocument/2006/relationships/image" Target="../media/image36.tiff"/><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svg"/><Relationship Id="rId5" Type="http://schemas.openxmlformats.org/officeDocument/2006/relationships/image" Target="../media/image30.svg"/><Relationship Id="rId10" Type="http://schemas.openxmlformats.org/officeDocument/2006/relationships/image" Target="../media/image35.emf"/><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8" Type="http://schemas.openxmlformats.org/officeDocument/2006/relationships/image" Target="../media/image33.png"/><Relationship Id="rId51" Type="http://schemas.openxmlformats.org/officeDocument/2006/relationships/image" Target="../media/image76.png"/><Relationship Id="rId3" Type="http://schemas.openxmlformats.org/officeDocument/2006/relationships/image" Target="../media/image28.png"/><Relationship Id="rId12" Type="http://schemas.openxmlformats.org/officeDocument/2006/relationships/image" Target="../media/image37.emf"/><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svg"/><Relationship Id="rId46" Type="http://schemas.openxmlformats.org/officeDocument/2006/relationships/image" Target="../media/image71.jpeg"/><Relationship Id="rId20" Type="http://schemas.openxmlformats.org/officeDocument/2006/relationships/image" Target="../media/image45.png"/><Relationship Id="rId41"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jpeg"/><Relationship Id="rId36" Type="http://schemas.openxmlformats.org/officeDocument/2006/relationships/image" Target="../media/image61.svg"/><Relationship Id="rId49"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 On Workshop:</a:t>
            </a:r>
            <a:br>
              <a:rPr lang="en-US" dirty="0"/>
            </a:br>
            <a:r>
              <a:rPr lang="en-US" dirty="0"/>
              <a:t>Using MATLAB and Python Together</a:t>
            </a:r>
          </a:p>
        </p:txBody>
      </p:sp>
      <p:pic>
        <p:nvPicPr>
          <p:cNvPr id="3" name="Picture 2" descr="L-Membrane_CMYK_Master_Smal.gif">
            <a:extLst>
              <a:ext uri="{FF2B5EF4-FFF2-40B4-BE49-F238E27FC236}">
                <a16:creationId xmlns:a16="http://schemas.microsoft.com/office/drawing/2014/main" id="{CB21B1E4-611E-4750-AB21-025542CA694D}"/>
              </a:ext>
            </a:extLst>
          </p:cNvPr>
          <p:cNvPicPr>
            <a:picLocks noChangeAspect="1"/>
          </p:cNvPicPr>
          <p:nvPr/>
        </p:nvPicPr>
        <p:blipFill>
          <a:blip r:embed="rId3" cstate="print"/>
          <a:stretch>
            <a:fillRect/>
          </a:stretch>
        </p:blipFill>
        <p:spPr>
          <a:xfrm>
            <a:off x="8534400" y="1676400"/>
            <a:ext cx="2133600" cy="1926166"/>
          </a:xfrm>
          <a:prstGeom prst="rect">
            <a:avLst/>
          </a:prstGeom>
        </p:spPr>
      </p:pic>
      <p:pic>
        <p:nvPicPr>
          <p:cNvPr id="4" name="Picture 4" descr="Image result for python language image transparent">
            <a:extLst>
              <a:ext uri="{FF2B5EF4-FFF2-40B4-BE49-F238E27FC236}">
                <a16:creationId xmlns:a16="http://schemas.microsoft.com/office/drawing/2014/main" id="{AE2B0C46-3159-4803-8C8C-48968B07E22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14" r="25397" b="35908"/>
          <a:stretch/>
        </p:blipFill>
        <p:spPr bwMode="auto">
          <a:xfrm>
            <a:off x="8153400" y="1981200"/>
            <a:ext cx="1673400" cy="1087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27D338-515E-42C1-B817-EC875960B0C1}"/>
              </a:ext>
            </a:extLst>
          </p:cNvPr>
          <p:cNvPicPr>
            <a:picLocks noChangeAspect="1"/>
          </p:cNvPicPr>
          <p:nvPr/>
        </p:nvPicPr>
        <p:blipFill>
          <a:blip r:embed="rId4"/>
          <a:stretch>
            <a:fillRect/>
          </a:stretch>
        </p:blipFill>
        <p:spPr>
          <a:xfrm>
            <a:off x="7605658" y="3305176"/>
            <a:ext cx="3428571" cy="1000000"/>
          </a:xfrm>
          <a:prstGeom prst="rect">
            <a:avLst/>
          </a:prstGeom>
        </p:spPr>
      </p:pic>
      <p:pic>
        <p:nvPicPr>
          <p:cNvPr id="8" name="Picture 7">
            <a:extLst>
              <a:ext uri="{FF2B5EF4-FFF2-40B4-BE49-F238E27FC236}">
                <a16:creationId xmlns:a16="http://schemas.microsoft.com/office/drawing/2014/main" id="{84961DFE-8CBB-4188-A09C-2D7BAE4FAC25}"/>
              </a:ext>
            </a:extLst>
          </p:cNvPr>
          <p:cNvPicPr>
            <a:picLocks noChangeAspect="1"/>
          </p:cNvPicPr>
          <p:nvPr/>
        </p:nvPicPr>
        <p:blipFill>
          <a:blip r:embed="rId5"/>
          <a:stretch>
            <a:fillRect/>
          </a:stretch>
        </p:blipFill>
        <p:spPr>
          <a:xfrm>
            <a:off x="7624705" y="2038935"/>
            <a:ext cx="3409524" cy="980952"/>
          </a:xfrm>
          <a:prstGeom prst="rect">
            <a:avLst/>
          </a:prstGeom>
        </p:spPr>
      </p:pic>
      <p:sp>
        <p:nvSpPr>
          <p:cNvPr id="2" name="Title 1"/>
          <p:cNvSpPr>
            <a:spLocks noGrp="1"/>
          </p:cNvSpPr>
          <p:nvPr>
            <p:ph type="title"/>
          </p:nvPr>
        </p:nvSpPr>
        <p:spPr/>
        <p:txBody>
          <a:bodyPr/>
          <a:lstStyle/>
          <a:p>
            <a:r>
              <a:rPr lang="en-US" dirty="0"/>
              <a:t>Using MATLAB with Python</a:t>
            </a:r>
          </a:p>
        </p:txBody>
      </p:sp>
      <p:sp>
        <p:nvSpPr>
          <p:cNvPr id="4" name="Content Placeholder 2">
            <a:extLst>
              <a:ext uri="{FF2B5EF4-FFF2-40B4-BE49-F238E27FC236}">
                <a16:creationId xmlns:a16="http://schemas.microsoft.com/office/drawing/2014/main" id="{79AF2C3D-22BC-4E6C-9BE4-1AA7D17C1D32}"/>
              </a:ext>
            </a:extLst>
          </p:cNvPr>
          <p:cNvSpPr txBox="1">
            <a:spLocks/>
          </p:cNvSpPr>
          <p:nvPr/>
        </p:nvSpPr>
        <p:spPr>
          <a:xfrm>
            <a:off x="1270000" y="1600200"/>
            <a:ext cx="10769600" cy="4648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Three ways to integrate:</a:t>
            </a:r>
          </a:p>
          <a:p>
            <a:pPr lvl="2"/>
            <a:endParaRPr lang="en-US" dirty="0"/>
          </a:p>
          <a:p>
            <a:pPr lvl="1"/>
            <a:r>
              <a:rPr lang="en-US" sz="2196" dirty="0"/>
              <a:t>Calling Python from MATLAB</a:t>
            </a:r>
          </a:p>
          <a:p>
            <a:pPr lvl="2"/>
            <a:endParaRPr lang="en-US" dirty="0"/>
          </a:p>
          <a:p>
            <a:pPr lvl="2"/>
            <a:endParaRPr lang="en-US" dirty="0"/>
          </a:p>
          <a:p>
            <a:pPr lvl="2"/>
            <a:endParaRPr lang="en-US" dirty="0"/>
          </a:p>
          <a:p>
            <a:pPr lvl="1"/>
            <a:r>
              <a:rPr lang="en-US" sz="2196" dirty="0"/>
              <a:t>Calling MATLAB from Python</a:t>
            </a:r>
            <a:endParaRPr lang="en-US" dirty="0"/>
          </a:p>
          <a:p>
            <a:pPr lvl="2"/>
            <a:endParaRPr lang="en-US" dirty="0"/>
          </a:p>
          <a:p>
            <a:pPr lvl="2"/>
            <a:endParaRPr lang="en-US" dirty="0"/>
          </a:p>
          <a:p>
            <a:pPr lvl="2"/>
            <a:endParaRPr lang="en-US" dirty="0"/>
          </a:p>
          <a:p>
            <a:pPr lvl="1"/>
            <a:r>
              <a:rPr lang="en-US" sz="2196" dirty="0"/>
              <a:t>Packaging MATLAB programs for</a:t>
            </a:r>
            <a:br>
              <a:rPr lang="en-US" sz="2196" dirty="0"/>
            </a:br>
            <a:r>
              <a:rPr lang="en-US" sz="2196" dirty="0"/>
              <a:t>scalable deployment with Python</a:t>
            </a:r>
          </a:p>
        </p:txBody>
      </p:sp>
      <p:pic>
        <p:nvPicPr>
          <p:cNvPr id="7" name="Picture 6">
            <a:extLst>
              <a:ext uri="{FF2B5EF4-FFF2-40B4-BE49-F238E27FC236}">
                <a16:creationId xmlns:a16="http://schemas.microsoft.com/office/drawing/2014/main" id="{6D34649E-1152-4EF4-8806-7CEC01CD5843}"/>
              </a:ext>
            </a:extLst>
          </p:cNvPr>
          <p:cNvPicPr>
            <a:picLocks noChangeAspect="1"/>
          </p:cNvPicPr>
          <p:nvPr/>
        </p:nvPicPr>
        <p:blipFill>
          <a:blip r:embed="rId6"/>
          <a:stretch>
            <a:fillRect/>
          </a:stretch>
        </p:blipFill>
        <p:spPr>
          <a:xfrm>
            <a:off x="7162800" y="4657740"/>
            <a:ext cx="4314286" cy="1238095"/>
          </a:xfrm>
          <a:prstGeom prst="rect">
            <a:avLst/>
          </a:prstGeom>
        </p:spPr>
      </p:pic>
      <p:grpSp>
        <p:nvGrpSpPr>
          <p:cNvPr id="10" name="Group 9">
            <a:extLst>
              <a:ext uri="{FF2B5EF4-FFF2-40B4-BE49-F238E27FC236}">
                <a16:creationId xmlns:a16="http://schemas.microsoft.com/office/drawing/2014/main" id="{872B4BDC-C138-4DF7-9A35-DF193DB8CCBD}"/>
              </a:ext>
            </a:extLst>
          </p:cNvPr>
          <p:cNvGrpSpPr/>
          <p:nvPr/>
        </p:nvGrpSpPr>
        <p:grpSpPr>
          <a:xfrm>
            <a:off x="192530" y="2502182"/>
            <a:ext cx="965008" cy="1399438"/>
            <a:chOff x="8555526" y="4426855"/>
            <a:chExt cx="1619092" cy="2458893"/>
          </a:xfrm>
        </p:grpSpPr>
        <p:sp>
          <p:nvSpPr>
            <p:cNvPr id="11" name="Rectangle 173">
              <a:extLst>
                <a:ext uri="{FF2B5EF4-FFF2-40B4-BE49-F238E27FC236}">
                  <a16:creationId xmlns:a16="http://schemas.microsoft.com/office/drawing/2014/main" id="{6C848D24-370C-4695-A933-1719DE5F9C34}"/>
                </a:ext>
              </a:extLst>
            </p:cNvPr>
            <p:cNvSpPr>
              <a:spLocks noChangeArrowheads="1"/>
            </p:cNvSpPr>
            <p:nvPr/>
          </p:nvSpPr>
          <p:spPr bwMode="auto">
            <a:xfrm>
              <a:off x="8555526" y="6128655"/>
              <a:ext cx="1619092" cy="75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eaLnBrk="1" fontAlgn="auto" hangingPunct="1">
                <a:spcBef>
                  <a:spcPts val="0"/>
                </a:spcBef>
                <a:spcAft>
                  <a:spcPts val="0"/>
                </a:spcAft>
              </a:pPr>
              <a:r>
                <a:rPr lang="en-US" altLang="en-US" sz="1400" b="1" dirty="0">
                  <a:solidFill>
                    <a:srgbClr val="125687"/>
                  </a:solidFill>
                  <a:latin typeface="Arial"/>
                </a:rPr>
                <a:t>Algorithm</a:t>
              </a:r>
            </a:p>
            <a:p>
              <a:pPr lvl="0" algn="ctr" eaLnBrk="1" fontAlgn="auto" hangingPunct="1">
                <a:spcBef>
                  <a:spcPts val="0"/>
                </a:spcBef>
                <a:spcAft>
                  <a:spcPts val="0"/>
                </a:spcAft>
              </a:pPr>
              <a:r>
                <a:rPr lang="en-US" altLang="en-US" sz="1400" b="1" dirty="0">
                  <a:solidFill>
                    <a:srgbClr val="125687"/>
                  </a:solidFill>
                  <a:latin typeface="Arial"/>
                </a:rPr>
                <a:t>Developers</a:t>
              </a:r>
            </a:p>
          </p:txBody>
        </p:sp>
        <p:grpSp>
          <p:nvGrpSpPr>
            <p:cNvPr id="12" name="Group 11">
              <a:extLst>
                <a:ext uri="{FF2B5EF4-FFF2-40B4-BE49-F238E27FC236}">
                  <a16:creationId xmlns:a16="http://schemas.microsoft.com/office/drawing/2014/main" id="{A5BEDD38-11E4-4B80-98CC-4928DF53EA2A}"/>
                </a:ext>
              </a:extLst>
            </p:cNvPr>
            <p:cNvGrpSpPr/>
            <p:nvPr/>
          </p:nvGrpSpPr>
          <p:grpSpPr>
            <a:xfrm>
              <a:off x="8700786" y="4426855"/>
              <a:ext cx="1301754" cy="1585912"/>
              <a:chOff x="8001287" y="3487186"/>
              <a:chExt cx="1301754" cy="1585912"/>
            </a:xfrm>
          </p:grpSpPr>
          <p:sp>
            <p:nvSpPr>
              <p:cNvPr id="13" name="Freeform 93">
                <a:extLst>
                  <a:ext uri="{FF2B5EF4-FFF2-40B4-BE49-F238E27FC236}">
                    <a16:creationId xmlns:a16="http://schemas.microsoft.com/office/drawing/2014/main" id="{BC230BA2-70AC-464A-84C7-3635E1F01376}"/>
                  </a:ext>
                </a:extLst>
              </p:cNvPr>
              <p:cNvSpPr>
                <a:spLocks/>
              </p:cNvSpPr>
              <p:nvPr/>
            </p:nvSpPr>
            <p:spPr bwMode="auto">
              <a:xfrm>
                <a:off x="8706141" y="3787223"/>
                <a:ext cx="244475" cy="173038"/>
              </a:xfrm>
              <a:custGeom>
                <a:avLst/>
                <a:gdLst>
                  <a:gd name="T0" fmla="*/ 81 w 154"/>
                  <a:gd name="T1" fmla="*/ 31 h 109"/>
                  <a:gd name="T2" fmla="*/ 123 w 154"/>
                  <a:gd name="T3" fmla="*/ 83 h 109"/>
                  <a:gd name="T4" fmla="*/ 145 w 154"/>
                  <a:gd name="T5" fmla="*/ 88 h 109"/>
                  <a:gd name="T6" fmla="*/ 154 w 154"/>
                  <a:gd name="T7" fmla="*/ 71 h 109"/>
                  <a:gd name="T8" fmla="*/ 135 w 154"/>
                  <a:gd name="T9" fmla="*/ 66 h 109"/>
                  <a:gd name="T10" fmla="*/ 81 w 154"/>
                  <a:gd name="T11" fmla="*/ 0 h 109"/>
                  <a:gd name="T12" fmla="*/ 0 w 154"/>
                  <a:gd name="T13" fmla="*/ 109 h 109"/>
                  <a:gd name="T14" fmla="*/ 48 w 154"/>
                  <a:gd name="T15" fmla="*/ 78 h 109"/>
                  <a:gd name="T16" fmla="*/ 81 w 154"/>
                  <a:gd name="T17" fmla="*/ 3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09">
                    <a:moveTo>
                      <a:pt x="81" y="31"/>
                    </a:moveTo>
                    <a:lnTo>
                      <a:pt x="123" y="83"/>
                    </a:lnTo>
                    <a:lnTo>
                      <a:pt x="145" y="88"/>
                    </a:lnTo>
                    <a:lnTo>
                      <a:pt x="154" y="71"/>
                    </a:lnTo>
                    <a:lnTo>
                      <a:pt x="135" y="66"/>
                    </a:lnTo>
                    <a:lnTo>
                      <a:pt x="81" y="0"/>
                    </a:lnTo>
                    <a:lnTo>
                      <a:pt x="0" y="109"/>
                    </a:lnTo>
                    <a:lnTo>
                      <a:pt x="48" y="78"/>
                    </a:lnTo>
                    <a:lnTo>
                      <a:pt x="81" y="31"/>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4" name="Freeform 94">
                <a:extLst>
                  <a:ext uri="{FF2B5EF4-FFF2-40B4-BE49-F238E27FC236}">
                    <a16:creationId xmlns:a16="http://schemas.microsoft.com/office/drawing/2014/main" id="{80AC2861-7FD5-46A8-B8F5-338F26FA96E7}"/>
                  </a:ext>
                </a:extLst>
              </p:cNvPr>
              <p:cNvSpPr>
                <a:spLocks/>
              </p:cNvSpPr>
              <p:nvPr/>
            </p:nvSpPr>
            <p:spPr bwMode="auto">
              <a:xfrm>
                <a:off x="8639466" y="3723725"/>
                <a:ext cx="544513" cy="341313"/>
              </a:xfrm>
              <a:custGeom>
                <a:avLst/>
                <a:gdLst>
                  <a:gd name="T0" fmla="*/ 12 w 343"/>
                  <a:gd name="T1" fmla="*/ 206 h 215"/>
                  <a:gd name="T2" fmla="*/ 324 w 343"/>
                  <a:gd name="T3" fmla="*/ 206 h 215"/>
                  <a:gd name="T4" fmla="*/ 324 w 343"/>
                  <a:gd name="T5" fmla="*/ 215 h 215"/>
                  <a:gd name="T6" fmla="*/ 343 w 343"/>
                  <a:gd name="T7" fmla="*/ 199 h 215"/>
                  <a:gd name="T8" fmla="*/ 324 w 343"/>
                  <a:gd name="T9" fmla="*/ 180 h 215"/>
                  <a:gd name="T10" fmla="*/ 324 w 343"/>
                  <a:gd name="T11" fmla="*/ 196 h 215"/>
                  <a:gd name="T12" fmla="*/ 42 w 343"/>
                  <a:gd name="T13" fmla="*/ 196 h 215"/>
                  <a:gd name="T14" fmla="*/ 123 w 343"/>
                  <a:gd name="T15" fmla="*/ 139 h 215"/>
                  <a:gd name="T16" fmla="*/ 191 w 343"/>
                  <a:gd name="T17" fmla="*/ 187 h 215"/>
                  <a:gd name="T18" fmla="*/ 225 w 343"/>
                  <a:gd name="T19" fmla="*/ 135 h 215"/>
                  <a:gd name="T20" fmla="*/ 303 w 343"/>
                  <a:gd name="T21" fmla="*/ 154 h 215"/>
                  <a:gd name="T22" fmla="*/ 305 w 343"/>
                  <a:gd name="T23" fmla="*/ 135 h 215"/>
                  <a:gd name="T24" fmla="*/ 234 w 343"/>
                  <a:gd name="T25" fmla="*/ 120 h 215"/>
                  <a:gd name="T26" fmla="*/ 293 w 343"/>
                  <a:gd name="T27" fmla="*/ 21 h 215"/>
                  <a:gd name="T28" fmla="*/ 279 w 343"/>
                  <a:gd name="T29" fmla="*/ 12 h 215"/>
                  <a:gd name="T30" fmla="*/ 187 w 343"/>
                  <a:gd name="T31" fmla="*/ 161 h 215"/>
                  <a:gd name="T32" fmla="*/ 123 w 343"/>
                  <a:gd name="T33" fmla="*/ 116 h 215"/>
                  <a:gd name="T34" fmla="*/ 21 w 343"/>
                  <a:gd name="T35" fmla="*/ 184 h 215"/>
                  <a:gd name="T36" fmla="*/ 21 w 343"/>
                  <a:gd name="T37" fmla="*/ 16 h 215"/>
                  <a:gd name="T38" fmla="*/ 35 w 343"/>
                  <a:gd name="T39" fmla="*/ 16 h 215"/>
                  <a:gd name="T40" fmla="*/ 19 w 343"/>
                  <a:gd name="T41" fmla="*/ 0 h 215"/>
                  <a:gd name="T42" fmla="*/ 0 w 343"/>
                  <a:gd name="T43" fmla="*/ 16 h 215"/>
                  <a:gd name="T44" fmla="*/ 12 w 343"/>
                  <a:gd name="T45" fmla="*/ 16 h 215"/>
                  <a:gd name="T46" fmla="*/ 12 w 343"/>
                  <a:gd name="T47" fmla="*/ 20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3" h="215">
                    <a:moveTo>
                      <a:pt x="12" y="206"/>
                    </a:moveTo>
                    <a:lnTo>
                      <a:pt x="324" y="206"/>
                    </a:lnTo>
                    <a:lnTo>
                      <a:pt x="324" y="215"/>
                    </a:lnTo>
                    <a:lnTo>
                      <a:pt x="343" y="199"/>
                    </a:lnTo>
                    <a:lnTo>
                      <a:pt x="324" y="180"/>
                    </a:lnTo>
                    <a:lnTo>
                      <a:pt x="324" y="196"/>
                    </a:lnTo>
                    <a:lnTo>
                      <a:pt x="42" y="196"/>
                    </a:lnTo>
                    <a:lnTo>
                      <a:pt x="123" y="139"/>
                    </a:lnTo>
                    <a:lnTo>
                      <a:pt x="191" y="187"/>
                    </a:lnTo>
                    <a:lnTo>
                      <a:pt x="225" y="135"/>
                    </a:lnTo>
                    <a:lnTo>
                      <a:pt x="303" y="154"/>
                    </a:lnTo>
                    <a:lnTo>
                      <a:pt x="305" y="135"/>
                    </a:lnTo>
                    <a:lnTo>
                      <a:pt x="234" y="120"/>
                    </a:lnTo>
                    <a:lnTo>
                      <a:pt x="293" y="21"/>
                    </a:lnTo>
                    <a:lnTo>
                      <a:pt x="279" y="12"/>
                    </a:lnTo>
                    <a:lnTo>
                      <a:pt x="187" y="161"/>
                    </a:lnTo>
                    <a:lnTo>
                      <a:pt x="123" y="116"/>
                    </a:lnTo>
                    <a:lnTo>
                      <a:pt x="21" y="184"/>
                    </a:lnTo>
                    <a:lnTo>
                      <a:pt x="21" y="16"/>
                    </a:lnTo>
                    <a:lnTo>
                      <a:pt x="35" y="16"/>
                    </a:lnTo>
                    <a:lnTo>
                      <a:pt x="19" y="0"/>
                    </a:lnTo>
                    <a:lnTo>
                      <a:pt x="0" y="16"/>
                    </a:lnTo>
                    <a:lnTo>
                      <a:pt x="12" y="16"/>
                    </a:lnTo>
                    <a:lnTo>
                      <a:pt x="12" y="206"/>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5" name="Freeform 96">
                <a:extLst>
                  <a:ext uri="{FF2B5EF4-FFF2-40B4-BE49-F238E27FC236}">
                    <a16:creationId xmlns:a16="http://schemas.microsoft.com/office/drawing/2014/main" id="{D923F4D3-8220-4C20-B050-74D121FB22D0}"/>
                  </a:ext>
                </a:extLst>
              </p:cNvPr>
              <p:cNvSpPr>
                <a:spLocks/>
              </p:cNvSpPr>
              <p:nvPr/>
            </p:nvSpPr>
            <p:spPr bwMode="auto">
              <a:xfrm>
                <a:off x="8523578" y="4306336"/>
                <a:ext cx="779463" cy="90488"/>
              </a:xfrm>
              <a:custGeom>
                <a:avLst/>
                <a:gdLst>
                  <a:gd name="T0" fmla="*/ 44 w 208"/>
                  <a:gd name="T1" fmla="*/ 7 h 24"/>
                  <a:gd name="T2" fmla="*/ 20 w 208"/>
                  <a:gd name="T3" fmla="*/ 5 h 24"/>
                  <a:gd name="T4" fmla="*/ 8 w 208"/>
                  <a:gd name="T5" fmla="*/ 0 h 24"/>
                  <a:gd name="T6" fmla="*/ 0 w 208"/>
                  <a:gd name="T7" fmla="*/ 0 h 24"/>
                  <a:gd name="T8" fmla="*/ 0 w 208"/>
                  <a:gd name="T9" fmla="*/ 24 h 24"/>
                  <a:gd name="T10" fmla="*/ 208 w 208"/>
                  <a:gd name="T11" fmla="*/ 24 h 24"/>
                  <a:gd name="T12" fmla="*/ 208 w 208"/>
                  <a:gd name="T13" fmla="*/ 0 h 24"/>
                  <a:gd name="T14" fmla="*/ 70 w 208"/>
                  <a:gd name="T15" fmla="*/ 0 h 24"/>
                  <a:gd name="T16" fmla="*/ 44 w 208"/>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44" y="7"/>
                    </a:moveTo>
                    <a:cubicBezTo>
                      <a:pt x="38" y="7"/>
                      <a:pt x="30" y="7"/>
                      <a:pt x="20" y="5"/>
                    </a:cubicBezTo>
                    <a:cubicBezTo>
                      <a:pt x="17" y="4"/>
                      <a:pt x="12" y="4"/>
                      <a:pt x="8" y="0"/>
                    </a:cubicBezTo>
                    <a:cubicBezTo>
                      <a:pt x="0" y="0"/>
                      <a:pt x="0" y="0"/>
                      <a:pt x="0" y="0"/>
                    </a:cubicBezTo>
                    <a:cubicBezTo>
                      <a:pt x="0" y="24"/>
                      <a:pt x="0" y="24"/>
                      <a:pt x="0" y="24"/>
                    </a:cubicBezTo>
                    <a:cubicBezTo>
                      <a:pt x="208" y="24"/>
                      <a:pt x="208" y="24"/>
                      <a:pt x="208" y="24"/>
                    </a:cubicBezTo>
                    <a:cubicBezTo>
                      <a:pt x="208" y="0"/>
                      <a:pt x="208" y="0"/>
                      <a:pt x="208" y="0"/>
                    </a:cubicBezTo>
                    <a:cubicBezTo>
                      <a:pt x="70" y="0"/>
                      <a:pt x="70" y="0"/>
                      <a:pt x="70" y="0"/>
                    </a:cubicBezTo>
                    <a:cubicBezTo>
                      <a:pt x="63" y="8"/>
                      <a:pt x="51" y="7"/>
                      <a:pt x="44" y="7"/>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 name="Freeform 97">
                <a:extLst>
                  <a:ext uri="{FF2B5EF4-FFF2-40B4-BE49-F238E27FC236}">
                    <a16:creationId xmlns:a16="http://schemas.microsoft.com/office/drawing/2014/main" id="{CF3D9678-8BB2-41B0-B2B6-4BC3567CC69B}"/>
                  </a:ext>
                </a:extLst>
              </p:cNvPr>
              <p:cNvSpPr>
                <a:spLocks/>
              </p:cNvSpPr>
              <p:nvPr/>
            </p:nvSpPr>
            <p:spPr bwMode="auto">
              <a:xfrm>
                <a:off x="8537864" y="3630063"/>
                <a:ext cx="750888" cy="646113"/>
              </a:xfrm>
              <a:custGeom>
                <a:avLst/>
                <a:gdLst>
                  <a:gd name="T0" fmla="*/ 188 w 200"/>
                  <a:gd name="T1" fmla="*/ 12 h 172"/>
                  <a:gd name="T2" fmla="*/ 188 w 200"/>
                  <a:gd name="T3" fmla="*/ 124 h 172"/>
                  <a:gd name="T4" fmla="*/ 19 w 200"/>
                  <a:gd name="T5" fmla="*/ 124 h 172"/>
                  <a:gd name="T6" fmla="*/ 20 w 200"/>
                  <a:gd name="T7" fmla="*/ 127 h 172"/>
                  <a:gd name="T8" fmla="*/ 21 w 200"/>
                  <a:gd name="T9" fmla="*/ 132 h 172"/>
                  <a:gd name="T10" fmla="*/ 52 w 200"/>
                  <a:gd name="T11" fmla="*/ 132 h 172"/>
                  <a:gd name="T12" fmla="*/ 52 w 200"/>
                  <a:gd name="T13" fmla="*/ 146 h 172"/>
                  <a:gd name="T14" fmla="*/ 70 w 200"/>
                  <a:gd name="T15" fmla="*/ 165 h 172"/>
                  <a:gd name="T16" fmla="*/ 70 w 200"/>
                  <a:gd name="T17" fmla="*/ 172 h 172"/>
                  <a:gd name="T18" fmla="*/ 132 w 200"/>
                  <a:gd name="T19" fmla="*/ 172 h 172"/>
                  <a:gd name="T20" fmla="*/ 132 w 200"/>
                  <a:gd name="T21" fmla="*/ 160 h 172"/>
                  <a:gd name="T22" fmla="*/ 108 w 200"/>
                  <a:gd name="T23" fmla="*/ 160 h 172"/>
                  <a:gd name="T24" fmla="*/ 108 w 200"/>
                  <a:gd name="T25" fmla="*/ 132 h 172"/>
                  <a:gd name="T26" fmla="*/ 200 w 200"/>
                  <a:gd name="T27" fmla="*/ 132 h 172"/>
                  <a:gd name="T28" fmla="*/ 200 w 200"/>
                  <a:gd name="T29" fmla="*/ 0 h 172"/>
                  <a:gd name="T30" fmla="*/ 0 w 200"/>
                  <a:gd name="T31" fmla="*/ 0 h 172"/>
                  <a:gd name="T32" fmla="*/ 0 w 200"/>
                  <a:gd name="T33" fmla="*/ 12 h 172"/>
                  <a:gd name="T34" fmla="*/ 188 w 200"/>
                  <a:gd name="T3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72">
                    <a:moveTo>
                      <a:pt x="188" y="12"/>
                    </a:moveTo>
                    <a:cubicBezTo>
                      <a:pt x="188" y="124"/>
                      <a:pt x="188" y="124"/>
                      <a:pt x="188" y="124"/>
                    </a:cubicBezTo>
                    <a:cubicBezTo>
                      <a:pt x="19" y="124"/>
                      <a:pt x="19" y="124"/>
                      <a:pt x="19" y="124"/>
                    </a:cubicBezTo>
                    <a:cubicBezTo>
                      <a:pt x="19" y="124"/>
                      <a:pt x="19" y="126"/>
                      <a:pt x="20" y="127"/>
                    </a:cubicBezTo>
                    <a:cubicBezTo>
                      <a:pt x="20" y="130"/>
                      <a:pt x="21" y="132"/>
                      <a:pt x="21" y="132"/>
                    </a:cubicBezTo>
                    <a:cubicBezTo>
                      <a:pt x="52" y="132"/>
                      <a:pt x="52" y="132"/>
                      <a:pt x="52" y="132"/>
                    </a:cubicBezTo>
                    <a:cubicBezTo>
                      <a:pt x="52" y="146"/>
                      <a:pt x="52" y="146"/>
                      <a:pt x="52" y="146"/>
                    </a:cubicBezTo>
                    <a:cubicBezTo>
                      <a:pt x="64" y="146"/>
                      <a:pt x="68" y="154"/>
                      <a:pt x="70" y="165"/>
                    </a:cubicBezTo>
                    <a:cubicBezTo>
                      <a:pt x="70" y="167"/>
                      <a:pt x="71" y="168"/>
                      <a:pt x="70" y="172"/>
                    </a:cubicBezTo>
                    <a:cubicBezTo>
                      <a:pt x="132" y="172"/>
                      <a:pt x="132" y="172"/>
                      <a:pt x="132" y="172"/>
                    </a:cubicBezTo>
                    <a:cubicBezTo>
                      <a:pt x="132" y="160"/>
                      <a:pt x="132" y="160"/>
                      <a:pt x="132" y="160"/>
                    </a:cubicBezTo>
                    <a:cubicBezTo>
                      <a:pt x="108" y="160"/>
                      <a:pt x="108" y="160"/>
                      <a:pt x="108" y="160"/>
                    </a:cubicBezTo>
                    <a:cubicBezTo>
                      <a:pt x="108" y="132"/>
                      <a:pt x="108" y="132"/>
                      <a:pt x="108" y="132"/>
                    </a:cubicBezTo>
                    <a:cubicBezTo>
                      <a:pt x="200" y="132"/>
                      <a:pt x="200" y="132"/>
                      <a:pt x="200" y="132"/>
                    </a:cubicBezTo>
                    <a:cubicBezTo>
                      <a:pt x="200" y="0"/>
                      <a:pt x="200" y="0"/>
                      <a:pt x="200" y="0"/>
                    </a:cubicBezTo>
                    <a:cubicBezTo>
                      <a:pt x="0" y="0"/>
                      <a:pt x="0" y="0"/>
                      <a:pt x="0" y="0"/>
                    </a:cubicBezTo>
                    <a:cubicBezTo>
                      <a:pt x="0" y="4"/>
                      <a:pt x="0" y="8"/>
                      <a:pt x="0" y="12"/>
                    </a:cubicBezTo>
                    <a:lnTo>
                      <a:pt x="188" y="1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7" name="Freeform 98">
                <a:extLst>
                  <a:ext uri="{FF2B5EF4-FFF2-40B4-BE49-F238E27FC236}">
                    <a16:creationId xmlns:a16="http://schemas.microsoft.com/office/drawing/2014/main" id="{8430B971-613F-4FD5-8DBC-587B7BEC434C}"/>
                  </a:ext>
                </a:extLst>
              </p:cNvPr>
              <p:cNvSpPr>
                <a:spLocks/>
              </p:cNvSpPr>
              <p:nvPr/>
            </p:nvSpPr>
            <p:spPr bwMode="auto">
              <a:xfrm>
                <a:off x="8221951" y="4584148"/>
                <a:ext cx="406400" cy="488950"/>
              </a:xfrm>
              <a:custGeom>
                <a:avLst/>
                <a:gdLst>
                  <a:gd name="T0" fmla="*/ 14 w 108"/>
                  <a:gd name="T1" fmla="*/ 2 h 130"/>
                  <a:gd name="T2" fmla="*/ 0 w 108"/>
                  <a:gd name="T3" fmla="*/ 0 h 130"/>
                  <a:gd name="T4" fmla="*/ 0 w 108"/>
                  <a:gd name="T5" fmla="*/ 118 h 130"/>
                  <a:gd name="T6" fmla="*/ 9 w 108"/>
                  <a:gd name="T7" fmla="*/ 130 h 130"/>
                  <a:gd name="T8" fmla="*/ 98 w 108"/>
                  <a:gd name="T9" fmla="*/ 130 h 130"/>
                  <a:gd name="T10" fmla="*/ 108 w 108"/>
                  <a:gd name="T11" fmla="*/ 118 h 130"/>
                  <a:gd name="T12" fmla="*/ 108 w 108"/>
                  <a:gd name="T13" fmla="*/ 2 h 130"/>
                  <a:gd name="T14" fmla="*/ 14 w 108"/>
                  <a:gd name="T15" fmla="*/ 2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0">
                    <a:moveTo>
                      <a:pt x="14" y="2"/>
                    </a:moveTo>
                    <a:cubicBezTo>
                      <a:pt x="9" y="2"/>
                      <a:pt x="4" y="2"/>
                      <a:pt x="0" y="0"/>
                    </a:cubicBezTo>
                    <a:cubicBezTo>
                      <a:pt x="0" y="118"/>
                      <a:pt x="0" y="118"/>
                      <a:pt x="0" y="118"/>
                    </a:cubicBezTo>
                    <a:cubicBezTo>
                      <a:pt x="0" y="123"/>
                      <a:pt x="4" y="130"/>
                      <a:pt x="9" y="130"/>
                    </a:cubicBezTo>
                    <a:cubicBezTo>
                      <a:pt x="98" y="130"/>
                      <a:pt x="98" y="130"/>
                      <a:pt x="98" y="130"/>
                    </a:cubicBezTo>
                    <a:cubicBezTo>
                      <a:pt x="103" y="130"/>
                      <a:pt x="108" y="123"/>
                      <a:pt x="108" y="118"/>
                    </a:cubicBezTo>
                    <a:cubicBezTo>
                      <a:pt x="108" y="2"/>
                      <a:pt x="108" y="2"/>
                      <a:pt x="108" y="2"/>
                    </a:cubicBezTo>
                    <a:lnTo>
                      <a:pt x="14" y="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8" name="Freeform 99">
                <a:extLst>
                  <a:ext uri="{FF2B5EF4-FFF2-40B4-BE49-F238E27FC236}">
                    <a16:creationId xmlns:a16="http://schemas.microsoft.com/office/drawing/2014/main" id="{F1B1E9C7-D6E9-4E21-B0C4-244F3254651E}"/>
                  </a:ext>
                </a:extLst>
              </p:cNvPr>
              <p:cNvSpPr>
                <a:spLocks/>
              </p:cNvSpPr>
              <p:nvPr/>
            </p:nvSpPr>
            <p:spPr bwMode="auto">
              <a:xfrm>
                <a:off x="8001287" y="3855486"/>
                <a:ext cx="852488" cy="1201738"/>
              </a:xfrm>
              <a:custGeom>
                <a:avLst/>
                <a:gdLst>
                  <a:gd name="T0" fmla="*/ 43 w 227"/>
                  <a:gd name="T1" fmla="*/ 79 h 320"/>
                  <a:gd name="T2" fmla="*/ 35 w 227"/>
                  <a:gd name="T3" fmla="*/ 71 h 320"/>
                  <a:gd name="T4" fmla="*/ 35 w 227"/>
                  <a:gd name="T5" fmla="*/ 71 h 320"/>
                  <a:gd name="T6" fmla="*/ 35 w 227"/>
                  <a:gd name="T7" fmla="*/ 67 h 320"/>
                  <a:gd name="T8" fmla="*/ 38 w 227"/>
                  <a:gd name="T9" fmla="*/ 56 h 320"/>
                  <a:gd name="T10" fmla="*/ 47 w 227"/>
                  <a:gd name="T11" fmla="*/ 44 h 320"/>
                  <a:gd name="T12" fmla="*/ 47 w 227"/>
                  <a:gd name="T13" fmla="*/ 161 h 320"/>
                  <a:gd name="T14" fmla="*/ 47 w 227"/>
                  <a:gd name="T15" fmla="*/ 170 h 320"/>
                  <a:gd name="T16" fmla="*/ 73 w 227"/>
                  <a:gd name="T17" fmla="*/ 188 h 320"/>
                  <a:gd name="T18" fmla="*/ 179 w 227"/>
                  <a:gd name="T19" fmla="*/ 188 h 320"/>
                  <a:gd name="T20" fmla="*/ 179 w 227"/>
                  <a:gd name="T21" fmla="*/ 296 h 320"/>
                  <a:gd name="T22" fmla="*/ 202 w 227"/>
                  <a:gd name="T23" fmla="*/ 320 h 320"/>
                  <a:gd name="T24" fmla="*/ 227 w 227"/>
                  <a:gd name="T25" fmla="*/ 295 h 320"/>
                  <a:gd name="T26" fmla="*/ 227 w 227"/>
                  <a:gd name="T27" fmla="*/ 175 h 320"/>
                  <a:gd name="T28" fmla="*/ 219 w 227"/>
                  <a:gd name="T29" fmla="*/ 158 h 320"/>
                  <a:gd name="T30" fmla="*/ 200 w 227"/>
                  <a:gd name="T31" fmla="*/ 152 h 320"/>
                  <a:gd name="T32" fmla="*/ 135 w 227"/>
                  <a:gd name="T33" fmla="*/ 152 h 320"/>
                  <a:gd name="T34" fmla="*/ 135 w 227"/>
                  <a:gd name="T35" fmla="*/ 110 h 320"/>
                  <a:gd name="T36" fmla="*/ 159 w 227"/>
                  <a:gd name="T37" fmla="*/ 121 h 320"/>
                  <a:gd name="T38" fmla="*/ 183 w 227"/>
                  <a:gd name="T39" fmla="*/ 124 h 320"/>
                  <a:gd name="T40" fmla="*/ 194 w 227"/>
                  <a:gd name="T41" fmla="*/ 123 h 320"/>
                  <a:gd name="T42" fmla="*/ 209 w 227"/>
                  <a:gd name="T43" fmla="*/ 105 h 320"/>
                  <a:gd name="T44" fmla="*/ 190 w 227"/>
                  <a:gd name="T45" fmla="*/ 90 h 320"/>
                  <a:gd name="T46" fmla="*/ 183 w 227"/>
                  <a:gd name="T47" fmla="*/ 91 h 320"/>
                  <a:gd name="T48" fmla="*/ 168 w 227"/>
                  <a:gd name="T49" fmla="*/ 89 h 320"/>
                  <a:gd name="T50" fmla="*/ 161 w 227"/>
                  <a:gd name="T51" fmla="*/ 86 h 320"/>
                  <a:gd name="T52" fmla="*/ 154 w 227"/>
                  <a:gd name="T53" fmla="*/ 70 h 320"/>
                  <a:gd name="T54" fmla="*/ 152 w 227"/>
                  <a:gd name="T55" fmla="*/ 34 h 320"/>
                  <a:gd name="T56" fmla="*/ 148 w 227"/>
                  <a:gd name="T57" fmla="*/ 15 h 320"/>
                  <a:gd name="T58" fmla="*/ 140 w 227"/>
                  <a:gd name="T59" fmla="*/ 4 h 320"/>
                  <a:gd name="T60" fmla="*/ 130 w 227"/>
                  <a:gd name="T61" fmla="*/ 0 h 320"/>
                  <a:gd name="T62" fmla="*/ 123 w 227"/>
                  <a:gd name="T63" fmla="*/ 0 h 320"/>
                  <a:gd name="T64" fmla="*/ 120 w 227"/>
                  <a:gd name="T65" fmla="*/ 0 h 320"/>
                  <a:gd name="T66" fmla="*/ 63 w 227"/>
                  <a:gd name="T67" fmla="*/ 0 h 320"/>
                  <a:gd name="T68" fmla="*/ 56 w 227"/>
                  <a:gd name="T69" fmla="*/ 1 h 320"/>
                  <a:gd name="T70" fmla="*/ 42 w 227"/>
                  <a:gd name="T71" fmla="*/ 6 h 320"/>
                  <a:gd name="T72" fmla="*/ 14 w 227"/>
                  <a:gd name="T73" fmla="*/ 30 h 320"/>
                  <a:gd name="T74" fmla="*/ 0 w 227"/>
                  <a:gd name="T75" fmla="*/ 67 h 320"/>
                  <a:gd name="T76" fmla="*/ 0 w 227"/>
                  <a:gd name="T77" fmla="*/ 69 h 320"/>
                  <a:gd name="T78" fmla="*/ 3 w 227"/>
                  <a:gd name="T79" fmla="*/ 82 h 320"/>
                  <a:gd name="T80" fmla="*/ 3 w 227"/>
                  <a:gd name="T81" fmla="*/ 83 h 320"/>
                  <a:gd name="T82" fmla="*/ 3 w 227"/>
                  <a:gd name="T83" fmla="*/ 83 h 320"/>
                  <a:gd name="T84" fmla="*/ 29 w 227"/>
                  <a:gd name="T85" fmla="*/ 110 h 320"/>
                  <a:gd name="T86" fmla="*/ 43 w 227"/>
                  <a:gd name="T87" fmla="*/ 116 h 320"/>
                  <a:gd name="T88" fmla="*/ 43 w 227"/>
                  <a:gd name="T89" fmla="*/ 98 h 320"/>
                  <a:gd name="T90" fmla="*/ 43 w 227"/>
                  <a:gd name="T91" fmla="*/ 7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320">
                    <a:moveTo>
                      <a:pt x="43" y="79"/>
                    </a:moveTo>
                    <a:cubicBezTo>
                      <a:pt x="39" y="76"/>
                      <a:pt x="39" y="73"/>
                      <a:pt x="35" y="71"/>
                    </a:cubicBezTo>
                    <a:cubicBezTo>
                      <a:pt x="35" y="71"/>
                      <a:pt x="35" y="71"/>
                      <a:pt x="35" y="71"/>
                    </a:cubicBezTo>
                    <a:cubicBezTo>
                      <a:pt x="35" y="70"/>
                      <a:pt x="35" y="67"/>
                      <a:pt x="35" y="67"/>
                    </a:cubicBezTo>
                    <a:cubicBezTo>
                      <a:pt x="35" y="64"/>
                      <a:pt x="36" y="60"/>
                      <a:pt x="38" y="56"/>
                    </a:cubicBezTo>
                    <a:cubicBezTo>
                      <a:pt x="40" y="52"/>
                      <a:pt x="43" y="48"/>
                      <a:pt x="47" y="44"/>
                    </a:cubicBezTo>
                    <a:cubicBezTo>
                      <a:pt x="47" y="161"/>
                      <a:pt x="47" y="161"/>
                      <a:pt x="47" y="161"/>
                    </a:cubicBezTo>
                    <a:cubicBezTo>
                      <a:pt x="47" y="170"/>
                      <a:pt x="47" y="170"/>
                      <a:pt x="47" y="170"/>
                    </a:cubicBezTo>
                    <a:cubicBezTo>
                      <a:pt x="47" y="184"/>
                      <a:pt x="58" y="188"/>
                      <a:pt x="73" y="188"/>
                    </a:cubicBezTo>
                    <a:cubicBezTo>
                      <a:pt x="179" y="188"/>
                      <a:pt x="179" y="188"/>
                      <a:pt x="179" y="188"/>
                    </a:cubicBezTo>
                    <a:cubicBezTo>
                      <a:pt x="179" y="296"/>
                      <a:pt x="179" y="296"/>
                      <a:pt x="179" y="296"/>
                    </a:cubicBezTo>
                    <a:cubicBezTo>
                      <a:pt x="179" y="310"/>
                      <a:pt x="187" y="320"/>
                      <a:pt x="202" y="320"/>
                    </a:cubicBezTo>
                    <a:cubicBezTo>
                      <a:pt x="217" y="320"/>
                      <a:pt x="227" y="309"/>
                      <a:pt x="227" y="295"/>
                    </a:cubicBezTo>
                    <a:cubicBezTo>
                      <a:pt x="227" y="175"/>
                      <a:pt x="227" y="175"/>
                      <a:pt x="227" y="175"/>
                    </a:cubicBezTo>
                    <a:cubicBezTo>
                      <a:pt x="227" y="169"/>
                      <a:pt x="224" y="163"/>
                      <a:pt x="219" y="158"/>
                    </a:cubicBezTo>
                    <a:cubicBezTo>
                      <a:pt x="214" y="154"/>
                      <a:pt x="207" y="152"/>
                      <a:pt x="200" y="152"/>
                    </a:cubicBezTo>
                    <a:cubicBezTo>
                      <a:pt x="135" y="152"/>
                      <a:pt x="135" y="152"/>
                      <a:pt x="135" y="152"/>
                    </a:cubicBezTo>
                    <a:cubicBezTo>
                      <a:pt x="135" y="110"/>
                      <a:pt x="135" y="110"/>
                      <a:pt x="135" y="110"/>
                    </a:cubicBezTo>
                    <a:cubicBezTo>
                      <a:pt x="143" y="116"/>
                      <a:pt x="152" y="119"/>
                      <a:pt x="159" y="121"/>
                    </a:cubicBezTo>
                    <a:cubicBezTo>
                      <a:pt x="168" y="123"/>
                      <a:pt x="176" y="124"/>
                      <a:pt x="183" y="124"/>
                    </a:cubicBezTo>
                    <a:cubicBezTo>
                      <a:pt x="189" y="124"/>
                      <a:pt x="194" y="123"/>
                      <a:pt x="194" y="123"/>
                    </a:cubicBezTo>
                    <a:cubicBezTo>
                      <a:pt x="203" y="122"/>
                      <a:pt x="210" y="114"/>
                      <a:pt x="209" y="105"/>
                    </a:cubicBezTo>
                    <a:cubicBezTo>
                      <a:pt x="208" y="96"/>
                      <a:pt x="200" y="89"/>
                      <a:pt x="190" y="90"/>
                    </a:cubicBezTo>
                    <a:cubicBezTo>
                      <a:pt x="190" y="90"/>
                      <a:pt x="187" y="91"/>
                      <a:pt x="183" y="91"/>
                    </a:cubicBezTo>
                    <a:cubicBezTo>
                      <a:pt x="178" y="91"/>
                      <a:pt x="173" y="90"/>
                      <a:pt x="168" y="89"/>
                    </a:cubicBezTo>
                    <a:cubicBezTo>
                      <a:pt x="163" y="88"/>
                      <a:pt x="161" y="86"/>
                      <a:pt x="161" y="86"/>
                    </a:cubicBezTo>
                    <a:cubicBezTo>
                      <a:pt x="158" y="83"/>
                      <a:pt x="155" y="77"/>
                      <a:pt x="154" y="70"/>
                    </a:cubicBezTo>
                    <a:cubicBezTo>
                      <a:pt x="152" y="59"/>
                      <a:pt x="153" y="46"/>
                      <a:pt x="152" y="34"/>
                    </a:cubicBezTo>
                    <a:cubicBezTo>
                      <a:pt x="152" y="28"/>
                      <a:pt x="151" y="22"/>
                      <a:pt x="148" y="15"/>
                    </a:cubicBezTo>
                    <a:cubicBezTo>
                      <a:pt x="147" y="11"/>
                      <a:pt x="145" y="7"/>
                      <a:pt x="140" y="4"/>
                    </a:cubicBezTo>
                    <a:cubicBezTo>
                      <a:pt x="136" y="1"/>
                      <a:pt x="130" y="0"/>
                      <a:pt x="130" y="0"/>
                    </a:cubicBezTo>
                    <a:cubicBezTo>
                      <a:pt x="123" y="0"/>
                      <a:pt x="123" y="0"/>
                      <a:pt x="123" y="0"/>
                    </a:cubicBezTo>
                    <a:cubicBezTo>
                      <a:pt x="120" y="0"/>
                      <a:pt x="120" y="0"/>
                      <a:pt x="120" y="0"/>
                    </a:cubicBezTo>
                    <a:cubicBezTo>
                      <a:pt x="63" y="0"/>
                      <a:pt x="63" y="0"/>
                      <a:pt x="63" y="0"/>
                    </a:cubicBezTo>
                    <a:cubicBezTo>
                      <a:pt x="62" y="0"/>
                      <a:pt x="58" y="0"/>
                      <a:pt x="56" y="1"/>
                    </a:cubicBezTo>
                    <a:cubicBezTo>
                      <a:pt x="50" y="1"/>
                      <a:pt x="47" y="3"/>
                      <a:pt x="42" y="6"/>
                    </a:cubicBezTo>
                    <a:cubicBezTo>
                      <a:pt x="32" y="12"/>
                      <a:pt x="22" y="20"/>
                      <a:pt x="14" y="30"/>
                    </a:cubicBezTo>
                    <a:cubicBezTo>
                      <a:pt x="7" y="40"/>
                      <a:pt x="0" y="52"/>
                      <a:pt x="0" y="67"/>
                    </a:cubicBezTo>
                    <a:cubicBezTo>
                      <a:pt x="0" y="67"/>
                      <a:pt x="0" y="68"/>
                      <a:pt x="0" y="69"/>
                    </a:cubicBezTo>
                    <a:cubicBezTo>
                      <a:pt x="0" y="73"/>
                      <a:pt x="1" y="78"/>
                      <a:pt x="3" y="82"/>
                    </a:cubicBezTo>
                    <a:cubicBezTo>
                      <a:pt x="3" y="83"/>
                      <a:pt x="3" y="83"/>
                      <a:pt x="3" y="83"/>
                    </a:cubicBezTo>
                    <a:cubicBezTo>
                      <a:pt x="3" y="83"/>
                      <a:pt x="3" y="83"/>
                      <a:pt x="3" y="83"/>
                    </a:cubicBezTo>
                    <a:cubicBezTo>
                      <a:pt x="7" y="94"/>
                      <a:pt x="17" y="103"/>
                      <a:pt x="29" y="110"/>
                    </a:cubicBezTo>
                    <a:cubicBezTo>
                      <a:pt x="33" y="112"/>
                      <a:pt x="39" y="114"/>
                      <a:pt x="43" y="116"/>
                    </a:cubicBezTo>
                    <a:cubicBezTo>
                      <a:pt x="43" y="98"/>
                      <a:pt x="43" y="98"/>
                      <a:pt x="43" y="98"/>
                    </a:cubicBezTo>
                    <a:lnTo>
                      <a:pt x="43" y="79"/>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9" name="Oval 100">
                <a:extLst>
                  <a:ext uri="{FF2B5EF4-FFF2-40B4-BE49-F238E27FC236}">
                    <a16:creationId xmlns:a16="http://schemas.microsoft.com/office/drawing/2014/main" id="{C6422536-39FE-4A09-B7D5-99ACBD5ABA77}"/>
                  </a:ext>
                </a:extLst>
              </p:cNvPr>
              <p:cNvSpPr>
                <a:spLocks noChangeArrowheads="1"/>
              </p:cNvSpPr>
              <p:nvPr/>
            </p:nvSpPr>
            <p:spPr bwMode="auto">
              <a:xfrm>
                <a:off x="8185439" y="3487186"/>
                <a:ext cx="325438" cy="349250"/>
              </a:xfrm>
              <a:prstGeom prst="ellipse">
                <a:avLst/>
              </a:pr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0" name="Freeform 101">
                <a:extLst>
                  <a:ext uri="{FF2B5EF4-FFF2-40B4-BE49-F238E27FC236}">
                    <a16:creationId xmlns:a16="http://schemas.microsoft.com/office/drawing/2014/main" id="{462CBD5C-71EF-4FE4-8C51-F18DB96FFF91}"/>
                  </a:ext>
                </a:extLst>
              </p:cNvPr>
              <p:cNvSpPr>
                <a:spLocks/>
              </p:cNvSpPr>
              <p:nvPr/>
            </p:nvSpPr>
            <p:spPr bwMode="auto">
              <a:xfrm>
                <a:off x="8507703" y="3630063"/>
                <a:ext cx="49213" cy="239713"/>
              </a:xfrm>
              <a:custGeom>
                <a:avLst/>
                <a:gdLst>
                  <a:gd name="T0" fmla="*/ 31 w 31"/>
                  <a:gd name="T1" fmla="*/ 151 h 151"/>
                  <a:gd name="T2" fmla="*/ 0 w 31"/>
                  <a:gd name="T3" fmla="*/ 132 h 151"/>
                  <a:gd name="T4" fmla="*/ 10 w 31"/>
                  <a:gd name="T5" fmla="*/ 0 h 151"/>
                  <a:gd name="T6" fmla="*/ 31 w 31"/>
                  <a:gd name="T7" fmla="*/ 0 h 151"/>
                  <a:gd name="T8" fmla="*/ 31 w 31"/>
                  <a:gd name="T9" fmla="*/ 151 h 151"/>
                </a:gdLst>
                <a:ahLst/>
                <a:cxnLst>
                  <a:cxn ang="0">
                    <a:pos x="T0" y="T1"/>
                  </a:cxn>
                  <a:cxn ang="0">
                    <a:pos x="T2" y="T3"/>
                  </a:cxn>
                  <a:cxn ang="0">
                    <a:pos x="T4" y="T5"/>
                  </a:cxn>
                  <a:cxn ang="0">
                    <a:pos x="T6" y="T7"/>
                  </a:cxn>
                  <a:cxn ang="0">
                    <a:pos x="T8" y="T9"/>
                  </a:cxn>
                </a:cxnLst>
                <a:rect l="0" t="0" r="r" b="b"/>
                <a:pathLst>
                  <a:path w="31" h="151">
                    <a:moveTo>
                      <a:pt x="31" y="151"/>
                    </a:moveTo>
                    <a:lnTo>
                      <a:pt x="0" y="132"/>
                    </a:lnTo>
                    <a:lnTo>
                      <a:pt x="10" y="0"/>
                    </a:lnTo>
                    <a:lnTo>
                      <a:pt x="31" y="0"/>
                    </a:lnTo>
                    <a:lnTo>
                      <a:pt x="31" y="151"/>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grpSp>
        <p:nvGrpSpPr>
          <p:cNvPr id="21" name="Group 20">
            <a:extLst>
              <a:ext uri="{FF2B5EF4-FFF2-40B4-BE49-F238E27FC236}">
                <a16:creationId xmlns:a16="http://schemas.microsoft.com/office/drawing/2014/main" id="{CF3B14C0-B492-4810-BD34-D9710A4D014A}"/>
              </a:ext>
            </a:extLst>
          </p:cNvPr>
          <p:cNvGrpSpPr/>
          <p:nvPr/>
        </p:nvGrpSpPr>
        <p:grpSpPr>
          <a:xfrm>
            <a:off x="287100" y="4723452"/>
            <a:ext cx="775868" cy="1245551"/>
            <a:chOff x="8700788" y="4426855"/>
            <a:chExt cx="1301752" cy="2188503"/>
          </a:xfrm>
        </p:grpSpPr>
        <p:sp>
          <p:nvSpPr>
            <p:cNvPr id="22" name="Rectangle 173">
              <a:extLst>
                <a:ext uri="{FF2B5EF4-FFF2-40B4-BE49-F238E27FC236}">
                  <a16:creationId xmlns:a16="http://schemas.microsoft.com/office/drawing/2014/main" id="{9FC7D6F9-9C97-4D67-8047-9AD48518CBD2}"/>
                </a:ext>
              </a:extLst>
            </p:cNvPr>
            <p:cNvSpPr>
              <a:spLocks noChangeArrowheads="1"/>
            </p:cNvSpPr>
            <p:nvPr/>
          </p:nvSpPr>
          <p:spPr bwMode="auto">
            <a:xfrm>
              <a:off x="8827170" y="6128655"/>
              <a:ext cx="1075809" cy="48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eaLnBrk="1" fontAlgn="auto" hangingPunct="1">
                <a:spcBef>
                  <a:spcPts val="0"/>
                </a:spcBef>
                <a:spcAft>
                  <a:spcPts val="0"/>
                </a:spcAft>
              </a:pPr>
              <a:r>
                <a:rPr lang="en-US" altLang="en-US" b="1" dirty="0">
                  <a:solidFill>
                    <a:srgbClr val="125687"/>
                  </a:solidFill>
                  <a:latin typeface="Arial"/>
                </a:rPr>
                <a:t>Users</a:t>
              </a:r>
            </a:p>
          </p:txBody>
        </p:sp>
        <p:grpSp>
          <p:nvGrpSpPr>
            <p:cNvPr id="23" name="Group 22">
              <a:extLst>
                <a:ext uri="{FF2B5EF4-FFF2-40B4-BE49-F238E27FC236}">
                  <a16:creationId xmlns:a16="http://schemas.microsoft.com/office/drawing/2014/main" id="{1EE313CD-E530-4749-9E67-E306A23325A5}"/>
                </a:ext>
              </a:extLst>
            </p:cNvPr>
            <p:cNvGrpSpPr/>
            <p:nvPr/>
          </p:nvGrpSpPr>
          <p:grpSpPr>
            <a:xfrm>
              <a:off x="8700788" y="4426855"/>
              <a:ext cx="1301752" cy="1585912"/>
              <a:chOff x="8001289" y="3487186"/>
              <a:chExt cx="1301752" cy="1585912"/>
            </a:xfrm>
          </p:grpSpPr>
          <p:sp>
            <p:nvSpPr>
              <p:cNvPr id="24" name="Freeform 93">
                <a:extLst>
                  <a:ext uri="{FF2B5EF4-FFF2-40B4-BE49-F238E27FC236}">
                    <a16:creationId xmlns:a16="http://schemas.microsoft.com/office/drawing/2014/main" id="{18051DA5-A5E6-4430-B17F-3C9BF20B3158}"/>
                  </a:ext>
                </a:extLst>
              </p:cNvPr>
              <p:cNvSpPr>
                <a:spLocks/>
              </p:cNvSpPr>
              <p:nvPr/>
            </p:nvSpPr>
            <p:spPr bwMode="auto">
              <a:xfrm>
                <a:off x="8706141" y="3787223"/>
                <a:ext cx="244475" cy="173038"/>
              </a:xfrm>
              <a:custGeom>
                <a:avLst/>
                <a:gdLst>
                  <a:gd name="T0" fmla="*/ 81 w 154"/>
                  <a:gd name="T1" fmla="*/ 31 h 109"/>
                  <a:gd name="T2" fmla="*/ 123 w 154"/>
                  <a:gd name="T3" fmla="*/ 83 h 109"/>
                  <a:gd name="T4" fmla="*/ 145 w 154"/>
                  <a:gd name="T5" fmla="*/ 88 h 109"/>
                  <a:gd name="T6" fmla="*/ 154 w 154"/>
                  <a:gd name="T7" fmla="*/ 71 h 109"/>
                  <a:gd name="T8" fmla="*/ 135 w 154"/>
                  <a:gd name="T9" fmla="*/ 66 h 109"/>
                  <a:gd name="T10" fmla="*/ 81 w 154"/>
                  <a:gd name="T11" fmla="*/ 0 h 109"/>
                  <a:gd name="T12" fmla="*/ 0 w 154"/>
                  <a:gd name="T13" fmla="*/ 109 h 109"/>
                  <a:gd name="T14" fmla="*/ 48 w 154"/>
                  <a:gd name="T15" fmla="*/ 78 h 109"/>
                  <a:gd name="T16" fmla="*/ 81 w 154"/>
                  <a:gd name="T17" fmla="*/ 3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09">
                    <a:moveTo>
                      <a:pt x="81" y="31"/>
                    </a:moveTo>
                    <a:lnTo>
                      <a:pt x="123" y="83"/>
                    </a:lnTo>
                    <a:lnTo>
                      <a:pt x="145" y="88"/>
                    </a:lnTo>
                    <a:lnTo>
                      <a:pt x="154" y="71"/>
                    </a:lnTo>
                    <a:lnTo>
                      <a:pt x="135" y="66"/>
                    </a:lnTo>
                    <a:lnTo>
                      <a:pt x="81" y="0"/>
                    </a:lnTo>
                    <a:lnTo>
                      <a:pt x="0" y="109"/>
                    </a:lnTo>
                    <a:lnTo>
                      <a:pt x="48" y="78"/>
                    </a:lnTo>
                    <a:lnTo>
                      <a:pt x="81" y="31"/>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5" name="Freeform 94">
                <a:extLst>
                  <a:ext uri="{FF2B5EF4-FFF2-40B4-BE49-F238E27FC236}">
                    <a16:creationId xmlns:a16="http://schemas.microsoft.com/office/drawing/2014/main" id="{395D11E4-9EF7-406F-BF53-AF1AC14A47EB}"/>
                  </a:ext>
                </a:extLst>
              </p:cNvPr>
              <p:cNvSpPr>
                <a:spLocks/>
              </p:cNvSpPr>
              <p:nvPr/>
            </p:nvSpPr>
            <p:spPr bwMode="auto">
              <a:xfrm>
                <a:off x="8639466" y="3723725"/>
                <a:ext cx="544513" cy="341313"/>
              </a:xfrm>
              <a:custGeom>
                <a:avLst/>
                <a:gdLst>
                  <a:gd name="T0" fmla="*/ 12 w 343"/>
                  <a:gd name="T1" fmla="*/ 206 h 215"/>
                  <a:gd name="T2" fmla="*/ 324 w 343"/>
                  <a:gd name="T3" fmla="*/ 206 h 215"/>
                  <a:gd name="T4" fmla="*/ 324 w 343"/>
                  <a:gd name="T5" fmla="*/ 215 h 215"/>
                  <a:gd name="T6" fmla="*/ 343 w 343"/>
                  <a:gd name="T7" fmla="*/ 199 h 215"/>
                  <a:gd name="T8" fmla="*/ 324 w 343"/>
                  <a:gd name="T9" fmla="*/ 180 h 215"/>
                  <a:gd name="T10" fmla="*/ 324 w 343"/>
                  <a:gd name="T11" fmla="*/ 196 h 215"/>
                  <a:gd name="T12" fmla="*/ 42 w 343"/>
                  <a:gd name="T13" fmla="*/ 196 h 215"/>
                  <a:gd name="T14" fmla="*/ 123 w 343"/>
                  <a:gd name="T15" fmla="*/ 139 h 215"/>
                  <a:gd name="T16" fmla="*/ 191 w 343"/>
                  <a:gd name="T17" fmla="*/ 187 h 215"/>
                  <a:gd name="T18" fmla="*/ 225 w 343"/>
                  <a:gd name="T19" fmla="*/ 135 h 215"/>
                  <a:gd name="T20" fmla="*/ 303 w 343"/>
                  <a:gd name="T21" fmla="*/ 154 h 215"/>
                  <a:gd name="T22" fmla="*/ 305 w 343"/>
                  <a:gd name="T23" fmla="*/ 135 h 215"/>
                  <a:gd name="T24" fmla="*/ 234 w 343"/>
                  <a:gd name="T25" fmla="*/ 120 h 215"/>
                  <a:gd name="T26" fmla="*/ 293 w 343"/>
                  <a:gd name="T27" fmla="*/ 21 h 215"/>
                  <a:gd name="T28" fmla="*/ 279 w 343"/>
                  <a:gd name="T29" fmla="*/ 12 h 215"/>
                  <a:gd name="T30" fmla="*/ 187 w 343"/>
                  <a:gd name="T31" fmla="*/ 161 h 215"/>
                  <a:gd name="T32" fmla="*/ 123 w 343"/>
                  <a:gd name="T33" fmla="*/ 116 h 215"/>
                  <a:gd name="T34" fmla="*/ 21 w 343"/>
                  <a:gd name="T35" fmla="*/ 184 h 215"/>
                  <a:gd name="T36" fmla="*/ 21 w 343"/>
                  <a:gd name="T37" fmla="*/ 16 h 215"/>
                  <a:gd name="T38" fmla="*/ 35 w 343"/>
                  <a:gd name="T39" fmla="*/ 16 h 215"/>
                  <a:gd name="T40" fmla="*/ 19 w 343"/>
                  <a:gd name="T41" fmla="*/ 0 h 215"/>
                  <a:gd name="T42" fmla="*/ 0 w 343"/>
                  <a:gd name="T43" fmla="*/ 16 h 215"/>
                  <a:gd name="T44" fmla="*/ 12 w 343"/>
                  <a:gd name="T45" fmla="*/ 16 h 215"/>
                  <a:gd name="T46" fmla="*/ 12 w 343"/>
                  <a:gd name="T47" fmla="*/ 20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3" h="215">
                    <a:moveTo>
                      <a:pt x="12" y="206"/>
                    </a:moveTo>
                    <a:lnTo>
                      <a:pt x="324" y="206"/>
                    </a:lnTo>
                    <a:lnTo>
                      <a:pt x="324" y="215"/>
                    </a:lnTo>
                    <a:lnTo>
                      <a:pt x="343" y="199"/>
                    </a:lnTo>
                    <a:lnTo>
                      <a:pt x="324" y="180"/>
                    </a:lnTo>
                    <a:lnTo>
                      <a:pt x="324" y="196"/>
                    </a:lnTo>
                    <a:lnTo>
                      <a:pt x="42" y="196"/>
                    </a:lnTo>
                    <a:lnTo>
                      <a:pt x="123" y="139"/>
                    </a:lnTo>
                    <a:lnTo>
                      <a:pt x="191" y="187"/>
                    </a:lnTo>
                    <a:lnTo>
                      <a:pt x="225" y="135"/>
                    </a:lnTo>
                    <a:lnTo>
                      <a:pt x="303" y="154"/>
                    </a:lnTo>
                    <a:lnTo>
                      <a:pt x="305" y="135"/>
                    </a:lnTo>
                    <a:lnTo>
                      <a:pt x="234" y="120"/>
                    </a:lnTo>
                    <a:lnTo>
                      <a:pt x="293" y="21"/>
                    </a:lnTo>
                    <a:lnTo>
                      <a:pt x="279" y="12"/>
                    </a:lnTo>
                    <a:lnTo>
                      <a:pt x="187" y="161"/>
                    </a:lnTo>
                    <a:lnTo>
                      <a:pt x="123" y="116"/>
                    </a:lnTo>
                    <a:lnTo>
                      <a:pt x="21" y="184"/>
                    </a:lnTo>
                    <a:lnTo>
                      <a:pt x="21" y="16"/>
                    </a:lnTo>
                    <a:lnTo>
                      <a:pt x="35" y="16"/>
                    </a:lnTo>
                    <a:lnTo>
                      <a:pt x="19" y="0"/>
                    </a:lnTo>
                    <a:lnTo>
                      <a:pt x="0" y="16"/>
                    </a:lnTo>
                    <a:lnTo>
                      <a:pt x="12" y="16"/>
                    </a:lnTo>
                    <a:lnTo>
                      <a:pt x="12" y="206"/>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6" name="Freeform 96">
                <a:extLst>
                  <a:ext uri="{FF2B5EF4-FFF2-40B4-BE49-F238E27FC236}">
                    <a16:creationId xmlns:a16="http://schemas.microsoft.com/office/drawing/2014/main" id="{FFF4B617-45D6-4255-96D6-99883DEA9163}"/>
                  </a:ext>
                </a:extLst>
              </p:cNvPr>
              <p:cNvSpPr>
                <a:spLocks/>
              </p:cNvSpPr>
              <p:nvPr/>
            </p:nvSpPr>
            <p:spPr bwMode="auto">
              <a:xfrm>
                <a:off x="8523578" y="4306336"/>
                <a:ext cx="779463" cy="90488"/>
              </a:xfrm>
              <a:custGeom>
                <a:avLst/>
                <a:gdLst>
                  <a:gd name="T0" fmla="*/ 44 w 208"/>
                  <a:gd name="T1" fmla="*/ 7 h 24"/>
                  <a:gd name="T2" fmla="*/ 20 w 208"/>
                  <a:gd name="T3" fmla="*/ 5 h 24"/>
                  <a:gd name="T4" fmla="*/ 8 w 208"/>
                  <a:gd name="T5" fmla="*/ 0 h 24"/>
                  <a:gd name="T6" fmla="*/ 0 w 208"/>
                  <a:gd name="T7" fmla="*/ 0 h 24"/>
                  <a:gd name="T8" fmla="*/ 0 w 208"/>
                  <a:gd name="T9" fmla="*/ 24 h 24"/>
                  <a:gd name="T10" fmla="*/ 208 w 208"/>
                  <a:gd name="T11" fmla="*/ 24 h 24"/>
                  <a:gd name="T12" fmla="*/ 208 w 208"/>
                  <a:gd name="T13" fmla="*/ 0 h 24"/>
                  <a:gd name="T14" fmla="*/ 70 w 208"/>
                  <a:gd name="T15" fmla="*/ 0 h 24"/>
                  <a:gd name="T16" fmla="*/ 44 w 208"/>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44" y="7"/>
                    </a:moveTo>
                    <a:cubicBezTo>
                      <a:pt x="38" y="7"/>
                      <a:pt x="30" y="7"/>
                      <a:pt x="20" y="5"/>
                    </a:cubicBezTo>
                    <a:cubicBezTo>
                      <a:pt x="17" y="4"/>
                      <a:pt x="12" y="4"/>
                      <a:pt x="8" y="0"/>
                    </a:cubicBezTo>
                    <a:cubicBezTo>
                      <a:pt x="0" y="0"/>
                      <a:pt x="0" y="0"/>
                      <a:pt x="0" y="0"/>
                    </a:cubicBezTo>
                    <a:cubicBezTo>
                      <a:pt x="0" y="24"/>
                      <a:pt x="0" y="24"/>
                      <a:pt x="0" y="24"/>
                    </a:cubicBezTo>
                    <a:cubicBezTo>
                      <a:pt x="208" y="24"/>
                      <a:pt x="208" y="24"/>
                      <a:pt x="208" y="24"/>
                    </a:cubicBezTo>
                    <a:cubicBezTo>
                      <a:pt x="208" y="0"/>
                      <a:pt x="208" y="0"/>
                      <a:pt x="208" y="0"/>
                    </a:cubicBezTo>
                    <a:cubicBezTo>
                      <a:pt x="70" y="0"/>
                      <a:pt x="70" y="0"/>
                      <a:pt x="70" y="0"/>
                    </a:cubicBezTo>
                    <a:cubicBezTo>
                      <a:pt x="63" y="8"/>
                      <a:pt x="51" y="7"/>
                      <a:pt x="44" y="7"/>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7" name="Freeform 97">
                <a:extLst>
                  <a:ext uri="{FF2B5EF4-FFF2-40B4-BE49-F238E27FC236}">
                    <a16:creationId xmlns:a16="http://schemas.microsoft.com/office/drawing/2014/main" id="{EA32AF1A-EB6A-4BE7-A5C7-E079FFD5C8AF}"/>
                  </a:ext>
                </a:extLst>
              </p:cNvPr>
              <p:cNvSpPr>
                <a:spLocks/>
              </p:cNvSpPr>
              <p:nvPr/>
            </p:nvSpPr>
            <p:spPr bwMode="auto">
              <a:xfrm>
                <a:off x="8537864" y="3630063"/>
                <a:ext cx="750888" cy="646113"/>
              </a:xfrm>
              <a:custGeom>
                <a:avLst/>
                <a:gdLst>
                  <a:gd name="T0" fmla="*/ 188 w 200"/>
                  <a:gd name="T1" fmla="*/ 12 h 172"/>
                  <a:gd name="T2" fmla="*/ 188 w 200"/>
                  <a:gd name="T3" fmla="*/ 124 h 172"/>
                  <a:gd name="T4" fmla="*/ 19 w 200"/>
                  <a:gd name="T5" fmla="*/ 124 h 172"/>
                  <a:gd name="T6" fmla="*/ 20 w 200"/>
                  <a:gd name="T7" fmla="*/ 127 h 172"/>
                  <a:gd name="T8" fmla="*/ 21 w 200"/>
                  <a:gd name="T9" fmla="*/ 132 h 172"/>
                  <a:gd name="T10" fmla="*/ 52 w 200"/>
                  <a:gd name="T11" fmla="*/ 132 h 172"/>
                  <a:gd name="T12" fmla="*/ 52 w 200"/>
                  <a:gd name="T13" fmla="*/ 146 h 172"/>
                  <a:gd name="T14" fmla="*/ 70 w 200"/>
                  <a:gd name="T15" fmla="*/ 165 h 172"/>
                  <a:gd name="T16" fmla="*/ 70 w 200"/>
                  <a:gd name="T17" fmla="*/ 172 h 172"/>
                  <a:gd name="T18" fmla="*/ 132 w 200"/>
                  <a:gd name="T19" fmla="*/ 172 h 172"/>
                  <a:gd name="T20" fmla="*/ 132 w 200"/>
                  <a:gd name="T21" fmla="*/ 160 h 172"/>
                  <a:gd name="T22" fmla="*/ 108 w 200"/>
                  <a:gd name="T23" fmla="*/ 160 h 172"/>
                  <a:gd name="T24" fmla="*/ 108 w 200"/>
                  <a:gd name="T25" fmla="*/ 132 h 172"/>
                  <a:gd name="T26" fmla="*/ 200 w 200"/>
                  <a:gd name="T27" fmla="*/ 132 h 172"/>
                  <a:gd name="T28" fmla="*/ 200 w 200"/>
                  <a:gd name="T29" fmla="*/ 0 h 172"/>
                  <a:gd name="T30" fmla="*/ 0 w 200"/>
                  <a:gd name="T31" fmla="*/ 0 h 172"/>
                  <a:gd name="T32" fmla="*/ 0 w 200"/>
                  <a:gd name="T33" fmla="*/ 12 h 172"/>
                  <a:gd name="T34" fmla="*/ 188 w 200"/>
                  <a:gd name="T3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72">
                    <a:moveTo>
                      <a:pt x="188" y="12"/>
                    </a:moveTo>
                    <a:cubicBezTo>
                      <a:pt x="188" y="124"/>
                      <a:pt x="188" y="124"/>
                      <a:pt x="188" y="124"/>
                    </a:cubicBezTo>
                    <a:cubicBezTo>
                      <a:pt x="19" y="124"/>
                      <a:pt x="19" y="124"/>
                      <a:pt x="19" y="124"/>
                    </a:cubicBezTo>
                    <a:cubicBezTo>
                      <a:pt x="19" y="124"/>
                      <a:pt x="19" y="126"/>
                      <a:pt x="20" y="127"/>
                    </a:cubicBezTo>
                    <a:cubicBezTo>
                      <a:pt x="20" y="130"/>
                      <a:pt x="21" y="132"/>
                      <a:pt x="21" y="132"/>
                    </a:cubicBezTo>
                    <a:cubicBezTo>
                      <a:pt x="52" y="132"/>
                      <a:pt x="52" y="132"/>
                      <a:pt x="52" y="132"/>
                    </a:cubicBezTo>
                    <a:cubicBezTo>
                      <a:pt x="52" y="146"/>
                      <a:pt x="52" y="146"/>
                      <a:pt x="52" y="146"/>
                    </a:cubicBezTo>
                    <a:cubicBezTo>
                      <a:pt x="64" y="146"/>
                      <a:pt x="68" y="154"/>
                      <a:pt x="70" y="165"/>
                    </a:cubicBezTo>
                    <a:cubicBezTo>
                      <a:pt x="70" y="167"/>
                      <a:pt x="71" y="168"/>
                      <a:pt x="70" y="172"/>
                    </a:cubicBezTo>
                    <a:cubicBezTo>
                      <a:pt x="132" y="172"/>
                      <a:pt x="132" y="172"/>
                      <a:pt x="132" y="172"/>
                    </a:cubicBezTo>
                    <a:cubicBezTo>
                      <a:pt x="132" y="160"/>
                      <a:pt x="132" y="160"/>
                      <a:pt x="132" y="160"/>
                    </a:cubicBezTo>
                    <a:cubicBezTo>
                      <a:pt x="108" y="160"/>
                      <a:pt x="108" y="160"/>
                      <a:pt x="108" y="160"/>
                    </a:cubicBezTo>
                    <a:cubicBezTo>
                      <a:pt x="108" y="132"/>
                      <a:pt x="108" y="132"/>
                      <a:pt x="108" y="132"/>
                    </a:cubicBezTo>
                    <a:cubicBezTo>
                      <a:pt x="200" y="132"/>
                      <a:pt x="200" y="132"/>
                      <a:pt x="200" y="132"/>
                    </a:cubicBezTo>
                    <a:cubicBezTo>
                      <a:pt x="200" y="0"/>
                      <a:pt x="200" y="0"/>
                      <a:pt x="200" y="0"/>
                    </a:cubicBezTo>
                    <a:cubicBezTo>
                      <a:pt x="0" y="0"/>
                      <a:pt x="0" y="0"/>
                      <a:pt x="0" y="0"/>
                    </a:cubicBezTo>
                    <a:cubicBezTo>
                      <a:pt x="0" y="4"/>
                      <a:pt x="0" y="8"/>
                      <a:pt x="0" y="12"/>
                    </a:cubicBezTo>
                    <a:lnTo>
                      <a:pt x="188" y="1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 name="Freeform 98">
                <a:extLst>
                  <a:ext uri="{FF2B5EF4-FFF2-40B4-BE49-F238E27FC236}">
                    <a16:creationId xmlns:a16="http://schemas.microsoft.com/office/drawing/2014/main" id="{AFD9DB12-D1A9-4327-AD3B-E97B2E24F9F1}"/>
                  </a:ext>
                </a:extLst>
              </p:cNvPr>
              <p:cNvSpPr>
                <a:spLocks/>
              </p:cNvSpPr>
              <p:nvPr/>
            </p:nvSpPr>
            <p:spPr bwMode="auto">
              <a:xfrm>
                <a:off x="8221951" y="4584148"/>
                <a:ext cx="406400" cy="488950"/>
              </a:xfrm>
              <a:custGeom>
                <a:avLst/>
                <a:gdLst>
                  <a:gd name="T0" fmla="*/ 14 w 108"/>
                  <a:gd name="T1" fmla="*/ 2 h 130"/>
                  <a:gd name="T2" fmla="*/ 0 w 108"/>
                  <a:gd name="T3" fmla="*/ 0 h 130"/>
                  <a:gd name="T4" fmla="*/ 0 w 108"/>
                  <a:gd name="T5" fmla="*/ 118 h 130"/>
                  <a:gd name="T6" fmla="*/ 9 w 108"/>
                  <a:gd name="T7" fmla="*/ 130 h 130"/>
                  <a:gd name="T8" fmla="*/ 98 w 108"/>
                  <a:gd name="T9" fmla="*/ 130 h 130"/>
                  <a:gd name="T10" fmla="*/ 108 w 108"/>
                  <a:gd name="T11" fmla="*/ 118 h 130"/>
                  <a:gd name="T12" fmla="*/ 108 w 108"/>
                  <a:gd name="T13" fmla="*/ 2 h 130"/>
                  <a:gd name="T14" fmla="*/ 14 w 108"/>
                  <a:gd name="T15" fmla="*/ 2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0">
                    <a:moveTo>
                      <a:pt x="14" y="2"/>
                    </a:moveTo>
                    <a:cubicBezTo>
                      <a:pt x="9" y="2"/>
                      <a:pt x="4" y="2"/>
                      <a:pt x="0" y="0"/>
                    </a:cubicBezTo>
                    <a:cubicBezTo>
                      <a:pt x="0" y="118"/>
                      <a:pt x="0" y="118"/>
                      <a:pt x="0" y="118"/>
                    </a:cubicBezTo>
                    <a:cubicBezTo>
                      <a:pt x="0" y="123"/>
                      <a:pt x="4" y="130"/>
                      <a:pt x="9" y="130"/>
                    </a:cubicBezTo>
                    <a:cubicBezTo>
                      <a:pt x="98" y="130"/>
                      <a:pt x="98" y="130"/>
                      <a:pt x="98" y="130"/>
                    </a:cubicBezTo>
                    <a:cubicBezTo>
                      <a:pt x="103" y="130"/>
                      <a:pt x="108" y="123"/>
                      <a:pt x="108" y="118"/>
                    </a:cubicBezTo>
                    <a:cubicBezTo>
                      <a:pt x="108" y="2"/>
                      <a:pt x="108" y="2"/>
                      <a:pt x="108" y="2"/>
                    </a:cubicBezTo>
                    <a:lnTo>
                      <a:pt x="14" y="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 name="Freeform 99">
                <a:extLst>
                  <a:ext uri="{FF2B5EF4-FFF2-40B4-BE49-F238E27FC236}">
                    <a16:creationId xmlns:a16="http://schemas.microsoft.com/office/drawing/2014/main" id="{4409B981-C51C-452C-AD1B-621EB9EA7744}"/>
                  </a:ext>
                </a:extLst>
              </p:cNvPr>
              <p:cNvSpPr>
                <a:spLocks/>
              </p:cNvSpPr>
              <p:nvPr/>
            </p:nvSpPr>
            <p:spPr bwMode="auto">
              <a:xfrm>
                <a:off x="8001289" y="3855486"/>
                <a:ext cx="852488" cy="1201738"/>
              </a:xfrm>
              <a:custGeom>
                <a:avLst/>
                <a:gdLst>
                  <a:gd name="T0" fmla="*/ 43 w 227"/>
                  <a:gd name="T1" fmla="*/ 79 h 320"/>
                  <a:gd name="T2" fmla="*/ 35 w 227"/>
                  <a:gd name="T3" fmla="*/ 71 h 320"/>
                  <a:gd name="T4" fmla="*/ 35 w 227"/>
                  <a:gd name="T5" fmla="*/ 71 h 320"/>
                  <a:gd name="T6" fmla="*/ 35 w 227"/>
                  <a:gd name="T7" fmla="*/ 67 h 320"/>
                  <a:gd name="T8" fmla="*/ 38 w 227"/>
                  <a:gd name="T9" fmla="*/ 56 h 320"/>
                  <a:gd name="T10" fmla="*/ 47 w 227"/>
                  <a:gd name="T11" fmla="*/ 44 h 320"/>
                  <a:gd name="T12" fmla="*/ 47 w 227"/>
                  <a:gd name="T13" fmla="*/ 161 h 320"/>
                  <a:gd name="T14" fmla="*/ 47 w 227"/>
                  <a:gd name="T15" fmla="*/ 170 h 320"/>
                  <a:gd name="T16" fmla="*/ 73 w 227"/>
                  <a:gd name="T17" fmla="*/ 188 h 320"/>
                  <a:gd name="T18" fmla="*/ 179 w 227"/>
                  <a:gd name="T19" fmla="*/ 188 h 320"/>
                  <a:gd name="T20" fmla="*/ 179 w 227"/>
                  <a:gd name="T21" fmla="*/ 296 h 320"/>
                  <a:gd name="T22" fmla="*/ 202 w 227"/>
                  <a:gd name="T23" fmla="*/ 320 h 320"/>
                  <a:gd name="T24" fmla="*/ 227 w 227"/>
                  <a:gd name="T25" fmla="*/ 295 h 320"/>
                  <a:gd name="T26" fmla="*/ 227 w 227"/>
                  <a:gd name="T27" fmla="*/ 175 h 320"/>
                  <a:gd name="T28" fmla="*/ 219 w 227"/>
                  <a:gd name="T29" fmla="*/ 158 h 320"/>
                  <a:gd name="T30" fmla="*/ 200 w 227"/>
                  <a:gd name="T31" fmla="*/ 152 h 320"/>
                  <a:gd name="T32" fmla="*/ 135 w 227"/>
                  <a:gd name="T33" fmla="*/ 152 h 320"/>
                  <a:gd name="T34" fmla="*/ 135 w 227"/>
                  <a:gd name="T35" fmla="*/ 110 h 320"/>
                  <a:gd name="T36" fmla="*/ 159 w 227"/>
                  <a:gd name="T37" fmla="*/ 121 h 320"/>
                  <a:gd name="T38" fmla="*/ 183 w 227"/>
                  <a:gd name="T39" fmla="*/ 124 h 320"/>
                  <a:gd name="T40" fmla="*/ 194 w 227"/>
                  <a:gd name="T41" fmla="*/ 123 h 320"/>
                  <a:gd name="T42" fmla="*/ 209 w 227"/>
                  <a:gd name="T43" fmla="*/ 105 h 320"/>
                  <a:gd name="T44" fmla="*/ 190 w 227"/>
                  <a:gd name="T45" fmla="*/ 90 h 320"/>
                  <a:gd name="T46" fmla="*/ 183 w 227"/>
                  <a:gd name="T47" fmla="*/ 91 h 320"/>
                  <a:gd name="T48" fmla="*/ 168 w 227"/>
                  <a:gd name="T49" fmla="*/ 89 h 320"/>
                  <a:gd name="T50" fmla="*/ 161 w 227"/>
                  <a:gd name="T51" fmla="*/ 86 h 320"/>
                  <a:gd name="T52" fmla="*/ 154 w 227"/>
                  <a:gd name="T53" fmla="*/ 70 h 320"/>
                  <a:gd name="T54" fmla="*/ 152 w 227"/>
                  <a:gd name="T55" fmla="*/ 34 h 320"/>
                  <a:gd name="T56" fmla="*/ 148 w 227"/>
                  <a:gd name="T57" fmla="*/ 15 h 320"/>
                  <a:gd name="T58" fmla="*/ 140 w 227"/>
                  <a:gd name="T59" fmla="*/ 4 h 320"/>
                  <a:gd name="T60" fmla="*/ 130 w 227"/>
                  <a:gd name="T61" fmla="*/ 0 h 320"/>
                  <a:gd name="T62" fmla="*/ 123 w 227"/>
                  <a:gd name="T63" fmla="*/ 0 h 320"/>
                  <a:gd name="T64" fmla="*/ 120 w 227"/>
                  <a:gd name="T65" fmla="*/ 0 h 320"/>
                  <a:gd name="T66" fmla="*/ 63 w 227"/>
                  <a:gd name="T67" fmla="*/ 0 h 320"/>
                  <a:gd name="T68" fmla="*/ 56 w 227"/>
                  <a:gd name="T69" fmla="*/ 1 h 320"/>
                  <a:gd name="T70" fmla="*/ 42 w 227"/>
                  <a:gd name="T71" fmla="*/ 6 h 320"/>
                  <a:gd name="T72" fmla="*/ 14 w 227"/>
                  <a:gd name="T73" fmla="*/ 30 h 320"/>
                  <a:gd name="T74" fmla="*/ 0 w 227"/>
                  <a:gd name="T75" fmla="*/ 67 h 320"/>
                  <a:gd name="T76" fmla="*/ 0 w 227"/>
                  <a:gd name="T77" fmla="*/ 69 h 320"/>
                  <a:gd name="T78" fmla="*/ 3 w 227"/>
                  <a:gd name="T79" fmla="*/ 82 h 320"/>
                  <a:gd name="T80" fmla="*/ 3 w 227"/>
                  <a:gd name="T81" fmla="*/ 83 h 320"/>
                  <a:gd name="T82" fmla="*/ 3 w 227"/>
                  <a:gd name="T83" fmla="*/ 83 h 320"/>
                  <a:gd name="T84" fmla="*/ 29 w 227"/>
                  <a:gd name="T85" fmla="*/ 110 h 320"/>
                  <a:gd name="T86" fmla="*/ 43 w 227"/>
                  <a:gd name="T87" fmla="*/ 116 h 320"/>
                  <a:gd name="T88" fmla="*/ 43 w 227"/>
                  <a:gd name="T89" fmla="*/ 98 h 320"/>
                  <a:gd name="T90" fmla="*/ 43 w 227"/>
                  <a:gd name="T91" fmla="*/ 7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320">
                    <a:moveTo>
                      <a:pt x="43" y="79"/>
                    </a:moveTo>
                    <a:cubicBezTo>
                      <a:pt x="39" y="76"/>
                      <a:pt x="39" y="73"/>
                      <a:pt x="35" y="71"/>
                    </a:cubicBezTo>
                    <a:cubicBezTo>
                      <a:pt x="35" y="71"/>
                      <a:pt x="35" y="71"/>
                      <a:pt x="35" y="71"/>
                    </a:cubicBezTo>
                    <a:cubicBezTo>
                      <a:pt x="35" y="70"/>
                      <a:pt x="35" y="67"/>
                      <a:pt x="35" y="67"/>
                    </a:cubicBezTo>
                    <a:cubicBezTo>
                      <a:pt x="35" y="64"/>
                      <a:pt x="36" y="60"/>
                      <a:pt x="38" y="56"/>
                    </a:cubicBezTo>
                    <a:cubicBezTo>
                      <a:pt x="40" y="52"/>
                      <a:pt x="43" y="48"/>
                      <a:pt x="47" y="44"/>
                    </a:cubicBezTo>
                    <a:cubicBezTo>
                      <a:pt x="47" y="161"/>
                      <a:pt x="47" y="161"/>
                      <a:pt x="47" y="161"/>
                    </a:cubicBezTo>
                    <a:cubicBezTo>
                      <a:pt x="47" y="170"/>
                      <a:pt x="47" y="170"/>
                      <a:pt x="47" y="170"/>
                    </a:cubicBezTo>
                    <a:cubicBezTo>
                      <a:pt x="47" y="184"/>
                      <a:pt x="58" y="188"/>
                      <a:pt x="73" y="188"/>
                    </a:cubicBezTo>
                    <a:cubicBezTo>
                      <a:pt x="179" y="188"/>
                      <a:pt x="179" y="188"/>
                      <a:pt x="179" y="188"/>
                    </a:cubicBezTo>
                    <a:cubicBezTo>
                      <a:pt x="179" y="296"/>
                      <a:pt x="179" y="296"/>
                      <a:pt x="179" y="296"/>
                    </a:cubicBezTo>
                    <a:cubicBezTo>
                      <a:pt x="179" y="310"/>
                      <a:pt x="187" y="320"/>
                      <a:pt x="202" y="320"/>
                    </a:cubicBezTo>
                    <a:cubicBezTo>
                      <a:pt x="217" y="320"/>
                      <a:pt x="227" y="309"/>
                      <a:pt x="227" y="295"/>
                    </a:cubicBezTo>
                    <a:cubicBezTo>
                      <a:pt x="227" y="175"/>
                      <a:pt x="227" y="175"/>
                      <a:pt x="227" y="175"/>
                    </a:cubicBezTo>
                    <a:cubicBezTo>
                      <a:pt x="227" y="169"/>
                      <a:pt x="224" y="163"/>
                      <a:pt x="219" y="158"/>
                    </a:cubicBezTo>
                    <a:cubicBezTo>
                      <a:pt x="214" y="154"/>
                      <a:pt x="207" y="152"/>
                      <a:pt x="200" y="152"/>
                    </a:cubicBezTo>
                    <a:cubicBezTo>
                      <a:pt x="135" y="152"/>
                      <a:pt x="135" y="152"/>
                      <a:pt x="135" y="152"/>
                    </a:cubicBezTo>
                    <a:cubicBezTo>
                      <a:pt x="135" y="110"/>
                      <a:pt x="135" y="110"/>
                      <a:pt x="135" y="110"/>
                    </a:cubicBezTo>
                    <a:cubicBezTo>
                      <a:pt x="143" y="116"/>
                      <a:pt x="152" y="119"/>
                      <a:pt x="159" y="121"/>
                    </a:cubicBezTo>
                    <a:cubicBezTo>
                      <a:pt x="168" y="123"/>
                      <a:pt x="176" y="124"/>
                      <a:pt x="183" y="124"/>
                    </a:cubicBezTo>
                    <a:cubicBezTo>
                      <a:pt x="189" y="124"/>
                      <a:pt x="194" y="123"/>
                      <a:pt x="194" y="123"/>
                    </a:cubicBezTo>
                    <a:cubicBezTo>
                      <a:pt x="203" y="122"/>
                      <a:pt x="210" y="114"/>
                      <a:pt x="209" y="105"/>
                    </a:cubicBezTo>
                    <a:cubicBezTo>
                      <a:pt x="208" y="96"/>
                      <a:pt x="200" y="89"/>
                      <a:pt x="190" y="90"/>
                    </a:cubicBezTo>
                    <a:cubicBezTo>
                      <a:pt x="190" y="90"/>
                      <a:pt x="187" y="91"/>
                      <a:pt x="183" y="91"/>
                    </a:cubicBezTo>
                    <a:cubicBezTo>
                      <a:pt x="178" y="91"/>
                      <a:pt x="173" y="90"/>
                      <a:pt x="168" y="89"/>
                    </a:cubicBezTo>
                    <a:cubicBezTo>
                      <a:pt x="163" y="88"/>
                      <a:pt x="161" y="86"/>
                      <a:pt x="161" y="86"/>
                    </a:cubicBezTo>
                    <a:cubicBezTo>
                      <a:pt x="158" y="83"/>
                      <a:pt x="155" y="77"/>
                      <a:pt x="154" y="70"/>
                    </a:cubicBezTo>
                    <a:cubicBezTo>
                      <a:pt x="152" y="59"/>
                      <a:pt x="153" y="46"/>
                      <a:pt x="152" y="34"/>
                    </a:cubicBezTo>
                    <a:cubicBezTo>
                      <a:pt x="152" y="28"/>
                      <a:pt x="151" y="22"/>
                      <a:pt x="148" y="15"/>
                    </a:cubicBezTo>
                    <a:cubicBezTo>
                      <a:pt x="147" y="11"/>
                      <a:pt x="145" y="7"/>
                      <a:pt x="140" y="4"/>
                    </a:cubicBezTo>
                    <a:cubicBezTo>
                      <a:pt x="136" y="1"/>
                      <a:pt x="130" y="0"/>
                      <a:pt x="130" y="0"/>
                    </a:cubicBezTo>
                    <a:cubicBezTo>
                      <a:pt x="123" y="0"/>
                      <a:pt x="123" y="0"/>
                      <a:pt x="123" y="0"/>
                    </a:cubicBezTo>
                    <a:cubicBezTo>
                      <a:pt x="120" y="0"/>
                      <a:pt x="120" y="0"/>
                      <a:pt x="120" y="0"/>
                    </a:cubicBezTo>
                    <a:cubicBezTo>
                      <a:pt x="63" y="0"/>
                      <a:pt x="63" y="0"/>
                      <a:pt x="63" y="0"/>
                    </a:cubicBezTo>
                    <a:cubicBezTo>
                      <a:pt x="62" y="0"/>
                      <a:pt x="58" y="0"/>
                      <a:pt x="56" y="1"/>
                    </a:cubicBezTo>
                    <a:cubicBezTo>
                      <a:pt x="50" y="1"/>
                      <a:pt x="47" y="3"/>
                      <a:pt x="42" y="6"/>
                    </a:cubicBezTo>
                    <a:cubicBezTo>
                      <a:pt x="32" y="12"/>
                      <a:pt x="22" y="20"/>
                      <a:pt x="14" y="30"/>
                    </a:cubicBezTo>
                    <a:cubicBezTo>
                      <a:pt x="7" y="40"/>
                      <a:pt x="0" y="52"/>
                      <a:pt x="0" y="67"/>
                    </a:cubicBezTo>
                    <a:cubicBezTo>
                      <a:pt x="0" y="67"/>
                      <a:pt x="0" y="68"/>
                      <a:pt x="0" y="69"/>
                    </a:cubicBezTo>
                    <a:cubicBezTo>
                      <a:pt x="0" y="73"/>
                      <a:pt x="1" y="78"/>
                      <a:pt x="3" y="82"/>
                    </a:cubicBezTo>
                    <a:cubicBezTo>
                      <a:pt x="3" y="83"/>
                      <a:pt x="3" y="83"/>
                      <a:pt x="3" y="83"/>
                    </a:cubicBezTo>
                    <a:cubicBezTo>
                      <a:pt x="3" y="83"/>
                      <a:pt x="3" y="83"/>
                      <a:pt x="3" y="83"/>
                    </a:cubicBezTo>
                    <a:cubicBezTo>
                      <a:pt x="7" y="94"/>
                      <a:pt x="17" y="103"/>
                      <a:pt x="29" y="110"/>
                    </a:cubicBezTo>
                    <a:cubicBezTo>
                      <a:pt x="33" y="112"/>
                      <a:pt x="39" y="114"/>
                      <a:pt x="43" y="116"/>
                    </a:cubicBezTo>
                    <a:cubicBezTo>
                      <a:pt x="43" y="98"/>
                      <a:pt x="43" y="98"/>
                      <a:pt x="43" y="98"/>
                    </a:cubicBezTo>
                    <a:lnTo>
                      <a:pt x="43" y="79"/>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 name="Oval 100">
                <a:extLst>
                  <a:ext uri="{FF2B5EF4-FFF2-40B4-BE49-F238E27FC236}">
                    <a16:creationId xmlns:a16="http://schemas.microsoft.com/office/drawing/2014/main" id="{F29BC30C-A135-40DF-A688-07EF228E37A4}"/>
                  </a:ext>
                </a:extLst>
              </p:cNvPr>
              <p:cNvSpPr>
                <a:spLocks noChangeArrowheads="1"/>
              </p:cNvSpPr>
              <p:nvPr/>
            </p:nvSpPr>
            <p:spPr bwMode="auto">
              <a:xfrm>
                <a:off x="8185439" y="3487186"/>
                <a:ext cx="325438" cy="349250"/>
              </a:xfrm>
              <a:prstGeom prst="ellipse">
                <a:avLst/>
              </a:pr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1" name="Freeform 101">
                <a:extLst>
                  <a:ext uri="{FF2B5EF4-FFF2-40B4-BE49-F238E27FC236}">
                    <a16:creationId xmlns:a16="http://schemas.microsoft.com/office/drawing/2014/main" id="{0C2F9CFD-AC1F-48B0-B9DC-AA693ECB98CA}"/>
                  </a:ext>
                </a:extLst>
              </p:cNvPr>
              <p:cNvSpPr>
                <a:spLocks/>
              </p:cNvSpPr>
              <p:nvPr/>
            </p:nvSpPr>
            <p:spPr bwMode="auto">
              <a:xfrm>
                <a:off x="8507703" y="3630063"/>
                <a:ext cx="49213" cy="239713"/>
              </a:xfrm>
              <a:custGeom>
                <a:avLst/>
                <a:gdLst>
                  <a:gd name="T0" fmla="*/ 31 w 31"/>
                  <a:gd name="T1" fmla="*/ 151 h 151"/>
                  <a:gd name="T2" fmla="*/ 0 w 31"/>
                  <a:gd name="T3" fmla="*/ 132 h 151"/>
                  <a:gd name="T4" fmla="*/ 10 w 31"/>
                  <a:gd name="T5" fmla="*/ 0 h 151"/>
                  <a:gd name="T6" fmla="*/ 31 w 31"/>
                  <a:gd name="T7" fmla="*/ 0 h 151"/>
                  <a:gd name="T8" fmla="*/ 31 w 31"/>
                  <a:gd name="T9" fmla="*/ 151 h 151"/>
                </a:gdLst>
                <a:ahLst/>
                <a:cxnLst>
                  <a:cxn ang="0">
                    <a:pos x="T0" y="T1"/>
                  </a:cxn>
                  <a:cxn ang="0">
                    <a:pos x="T2" y="T3"/>
                  </a:cxn>
                  <a:cxn ang="0">
                    <a:pos x="T4" y="T5"/>
                  </a:cxn>
                  <a:cxn ang="0">
                    <a:pos x="T6" y="T7"/>
                  </a:cxn>
                  <a:cxn ang="0">
                    <a:pos x="T8" y="T9"/>
                  </a:cxn>
                </a:cxnLst>
                <a:rect l="0" t="0" r="r" b="b"/>
                <a:pathLst>
                  <a:path w="31" h="151">
                    <a:moveTo>
                      <a:pt x="31" y="151"/>
                    </a:moveTo>
                    <a:lnTo>
                      <a:pt x="0" y="132"/>
                    </a:lnTo>
                    <a:lnTo>
                      <a:pt x="10" y="0"/>
                    </a:lnTo>
                    <a:lnTo>
                      <a:pt x="31" y="0"/>
                    </a:lnTo>
                    <a:lnTo>
                      <a:pt x="31" y="151"/>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sp>
        <p:nvSpPr>
          <p:cNvPr id="3" name="Rectangle: Rounded Corners 2">
            <a:extLst>
              <a:ext uri="{FF2B5EF4-FFF2-40B4-BE49-F238E27FC236}">
                <a16:creationId xmlns:a16="http://schemas.microsoft.com/office/drawing/2014/main" id="{1AD8960E-429B-4127-8623-AA27855C12CD}"/>
              </a:ext>
            </a:extLst>
          </p:cNvPr>
          <p:cNvSpPr/>
          <p:nvPr/>
        </p:nvSpPr>
        <p:spPr>
          <a:xfrm>
            <a:off x="76200" y="2133600"/>
            <a:ext cx="6324600" cy="2139954"/>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Rectangle: Rounded Corners 31">
            <a:extLst>
              <a:ext uri="{FF2B5EF4-FFF2-40B4-BE49-F238E27FC236}">
                <a16:creationId xmlns:a16="http://schemas.microsoft.com/office/drawing/2014/main" id="{F2CA32E2-ACCB-49AC-823F-0A507F7917B3}"/>
              </a:ext>
            </a:extLst>
          </p:cNvPr>
          <p:cNvSpPr/>
          <p:nvPr/>
        </p:nvSpPr>
        <p:spPr>
          <a:xfrm>
            <a:off x="76200" y="4438675"/>
            <a:ext cx="6324600" cy="1733525"/>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56910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500"/>
                                        <p:tgtEl>
                                          <p:spTgt spid="4">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fade">
                                      <p:cBhvr>
                                        <p:cTn id="23" dur="500"/>
                                        <p:tgtEl>
                                          <p:spTgt spid="4">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558C29-F10C-4352-92BF-3B35D62068B6}"/>
              </a:ext>
            </a:extLst>
          </p:cNvPr>
          <p:cNvSpPr/>
          <p:nvPr/>
        </p:nvSpPr>
        <p:spPr>
          <a:xfrm>
            <a:off x="533400" y="2286000"/>
            <a:ext cx="6553200" cy="1447800"/>
          </a:xfrm>
          <a:prstGeom prst="roundRect">
            <a:avLst/>
          </a:prstGeom>
          <a:solidFill>
            <a:srgbClr val="95B3D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88575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MATLAB Integration</a:t>
            </a:r>
          </a:p>
        </p:txBody>
      </p:sp>
      <p:sp>
        <p:nvSpPr>
          <p:cNvPr id="3" name="Content Placeholder 2"/>
          <p:cNvSpPr>
            <a:spLocks noGrp="1"/>
          </p:cNvSpPr>
          <p:nvPr>
            <p:ph idx="1"/>
          </p:nvPr>
        </p:nvSpPr>
        <p:spPr/>
        <p:txBody>
          <a:bodyPr/>
          <a:lstStyle/>
          <a:p>
            <a:r>
              <a:rPr lang="en-US" dirty="0"/>
              <a:t>R2014b+ required</a:t>
            </a:r>
          </a:p>
          <a:p>
            <a:endParaRPr lang="en-US" dirty="0"/>
          </a:p>
          <a:p>
            <a:r>
              <a:rPr lang="en-US" dirty="0"/>
              <a:t>Python 2.7, 3.4, 3.5, 3.6, 3.7, 3.8, 3.9 have been supported </a:t>
            </a:r>
          </a:p>
          <a:p>
            <a:pPr lvl="1"/>
            <a:r>
              <a:rPr lang="en-US" dirty="0"/>
              <a:t>Check the documentation for your MATLAB release as it evolves</a:t>
            </a:r>
            <a:endParaRPr lang="en-US" dirty="0">
              <a:hlinkClick r:id="rId3"/>
            </a:endParaRPr>
          </a:p>
          <a:p>
            <a:pPr lvl="1"/>
            <a:r>
              <a:rPr lang="en-US" dirty="0">
                <a:hlinkClick r:id="rId3"/>
              </a:rPr>
              <a:t>MATLAB Supported Language Interfaces</a:t>
            </a:r>
            <a:endParaRPr lang="en-US" dirty="0"/>
          </a:p>
          <a:p>
            <a:pPr marL="0" indent="0">
              <a:buNone/>
            </a:pPr>
            <a:endParaRPr lang="en-US" dirty="0"/>
          </a:p>
          <a:p>
            <a:r>
              <a:rPr lang="en-US" dirty="0"/>
              <a:t>Architecture of MATLAB and Python must be the same (i.e. 64bit)</a:t>
            </a:r>
          </a:p>
          <a:p>
            <a:pPr marL="0" indent="0">
              <a:buNone/>
            </a:pPr>
            <a:endParaRPr lang="en-US" dirty="0"/>
          </a:p>
        </p:txBody>
      </p:sp>
    </p:spTree>
    <p:extLst>
      <p:ext uri="{BB962C8B-B14F-4D97-AF65-F5344CB8AC3E}">
        <p14:creationId xmlns:p14="http://schemas.microsoft.com/office/powerpoint/2010/main" val="704377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57C2-B63E-4F39-80E0-A898BDE3C793}"/>
              </a:ext>
            </a:extLst>
          </p:cNvPr>
          <p:cNvSpPr>
            <a:spLocks noGrp="1"/>
          </p:cNvSpPr>
          <p:nvPr>
            <p:ph type="title"/>
          </p:nvPr>
        </p:nvSpPr>
        <p:spPr/>
        <p:txBody>
          <a:bodyPr/>
          <a:lstStyle/>
          <a:p>
            <a:r>
              <a:rPr lang="en-US" dirty="0"/>
              <a:t> Use </a:t>
            </a:r>
            <a:r>
              <a:rPr lang="en-US" dirty="0" err="1">
                <a:solidFill>
                  <a:srgbClr val="000000"/>
                </a:solidFill>
                <a:latin typeface="Courier New" panose="02070309020205020404" pitchFamily="49" charset="0"/>
              </a:rPr>
              <a:t>pyenv</a:t>
            </a:r>
            <a:r>
              <a:rPr lang="en-US" dirty="0"/>
              <a:t> to Set Python Environment</a:t>
            </a:r>
          </a:p>
        </p:txBody>
      </p:sp>
      <p:sp>
        <p:nvSpPr>
          <p:cNvPr id="4" name="Content Placeholder 3">
            <a:extLst>
              <a:ext uri="{FF2B5EF4-FFF2-40B4-BE49-F238E27FC236}">
                <a16:creationId xmlns:a16="http://schemas.microsoft.com/office/drawing/2014/main" id="{5E782055-BC4C-4E14-8E8C-14C6B214C538}"/>
              </a:ext>
            </a:extLst>
          </p:cNvPr>
          <p:cNvSpPr>
            <a:spLocks noGrp="1"/>
          </p:cNvSpPr>
          <p:nvPr>
            <p:ph idx="1"/>
          </p:nvPr>
        </p:nvSpPr>
        <p:spPr/>
        <p:txBody>
          <a:bodyPr/>
          <a:lstStyle/>
          <a:p>
            <a:pPr marL="0" indent="0">
              <a:buNone/>
            </a:pPr>
            <a:r>
              <a:rPr lang="en-US" sz="1600" dirty="0">
                <a:latin typeface="Courier New" panose="02070309020205020404" pitchFamily="49" charset="0"/>
                <a:cs typeface="Courier New" panose="02070309020205020404" pitchFamily="49" charset="0"/>
              </a:rPr>
              <a:t>&gt;&gt; </a:t>
            </a:r>
            <a:r>
              <a:rPr lang="en-US" sz="1600" dirty="0">
                <a:solidFill>
                  <a:srgbClr val="000000"/>
                </a:solidFill>
                <a:latin typeface="Courier New" panose="02070309020205020404" pitchFamily="49" charset="0"/>
              </a:rPr>
              <a:t>pe = </a:t>
            </a:r>
            <a:r>
              <a:rPr lang="en-US" sz="1600" dirty="0" err="1">
                <a:solidFill>
                  <a:srgbClr val="000000"/>
                </a:solidFill>
                <a:latin typeface="Courier New" panose="02070309020205020404" pitchFamily="49" charset="0"/>
              </a:rPr>
              <a:t>pyenv</a:t>
            </a:r>
            <a:r>
              <a:rPr lang="en-US" sz="1600" dirty="0">
                <a:solidFill>
                  <a:srgbClr val="000000"/>
                </a:solidFill>
                <a:latin typeface="Courier New" panose="02070309020205020404" pitchFamily="49" charset="0"/>
              </a:rPr>
              <a:t>(</a:t>
            </a:r>
            <a:r>
              <a:rPr lang="en-US" sz="1600" dirty="0">
                <a:solidFill>
                  <a:srgbClr val="A020F0"/>
                </a:solidFill>
                <a:latin typeface="Courier New" panose="02070309020205020404" pitchFamily="49" charset="0"/>
              </a:rPr>
              <a:t>'Version'</a:t>
            </a:r>
            <a:r>
              <a:rPr lang="en-US" sz="1600" dirty="0">
                <a:solidFill>
                  <a:srgbClr val="000000"/>
                </a:solidFill>
                <a:latin typeface="Courier New" panose="02070309020205020404" pitchFamily="49" charset="0"/>
              </a:rPr>
              <a:t>, </a:t>
            </a:r>
            <a:r>
              <a:rPr lang="en-US" sz="1600" dirty="0">
                <a:solidFill>
                  <a:srgbClr val="A020F0"/>
                </a:solidFill>
                <a:latin typeface="Courier New" panose="02070309020205020404" pitchFamily="49" charset="0"/>
              </a:rPr>
              <a:t>'2.7'</a:t>
            </a:r>
            <a:r>
              <a:rPr lang="en-US" sz="1600" dirty="0">
                <a:solidFill>
                  <a:srgbClr val="000000"/>
                </a:solidFill>
                <a:latin typeface="Courier New" panose="02070309020205020404" pitchFamily="49" charset="0"/>
              </a:rPr>
              <a:t>, </a:t>
            </a:r>
            <a:r>
              <a:rPr lang="en-US" sz="1600" dirty="0">
                <a:solidFill>
                  <a:srgbClr val="A020F0"/>
                </a:solidFill>
                <a:latin typeface="Courier New" panose="02070309020205020404" pitchFamily="49" charset="0"/>
              </a:rPr>
              <a:t>'</a:t>
            </a:r>
            <a:r>
              <a:rPr lang="en-US" sz="1600" dirty="0" err="1">
                <a:solidFill>
                  <a:srgbClr val="A020F0"/>
                </a:solidFill>
                <a:latin typeface="Courier New" panose="02070309020205020404" pitchFamily="49" charset="0"/>
              </a:rPr>
              <a:t>OutOfProcess</a:t>
            </a:r>
            <a:r>
              <a:rPr lang="en-US" sz="1600" dirty="0">
                <a:solidFill>
                  <a:srgbClr val="A020F0"/>
                </a:solidFill>
                <a:latin typeface="Courier New" panose="02070309020205020404" pitchFamily="49" charset="0"/>
              </a:rPr>
              <a:t>'</a:t>
            </a:r>
            <a:r>
              <a:rPr lang="en-US" sz="1600" dirty="0">
                <a:solidFill>
                  <a:srgbClr val="000000"/>
                </a:solidFill>
                <a:latin typeface="Courier New" panose="02070309020205020404" pitchFamily="49" charset="0"/>
              </a:rPr>
              <a:t>, true);</a:t>
            </a:r>
            <a:endParaRPr lang="en-US" sz="1600" dirty="0"/>
          </a:p>
          <a:p>
            <a:pPr marL="0" indent="0">
              <a:buNone/>
            </a:pPr>
            <a:r>
              <a:rPr lang="en-US" sz="1600" dirty="0">
                <a:latin typeface="Courier New" panose="02070309020205020404" pitchFamily="49" charset="0"/>
                <a:cs typeface="Courier New" panose="02070309020205020404" pitchFamily="49" charset="0"/>
              </a:rPr>
              <a:t>&gt;&gt; </a:t>
            </a:r>
            <a:r>
              <a:rPr lang="en-US" sz="1600" dirty="0" err="1">
                <a:latin typeface="Courier New" panose="02070309020205020404" pitchFamily="49" charset="0"/>
                <a:cs typeface="Courier New" panose="02070309020205020404" pitchFamily="49" charset="0"/>
              </a:rPr>
              <a:t>mylist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py.list</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&gt;&gt; pe</a:t>
            </a:r>
          </a:p>
          <a:p>
            <a:pPr marL="0" indent="0">
              <a:buNone/>
            </a:pPr>
            <a:r>
              <a:rPr lang="en-US" sz="1600" dirty="0">
                <a:latin typeface="Courier New" panose="02070309020205020404" pitchFamily="49" charset="0"/>
                <a:cs typeface="Courier New" panose="02070309020205020404" pitchFamily="49" charset="0"/>
              </a:rPr>
              <a:t>pe =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matlab.pycli.PythonEnvironment</a:t>
            </a:r>
            <a:r>
              <a:rPr lang="en-US" sz="1600" dirty="0">
                <a:latin typeface="Courier New" panose="02070309020205020404" pitchFamily="49" charset="0"/>
                <a:cs typeface="Courier New" panose="02070309020205020404" pitchFamily="49" charset="0"/>
              </a:rPr>
              <a:t> with properties: </a:t>
            </a:r>
          </a:p>
          <a:p>
            <a:pPr marL="0" indent="0">
              <a:buNone/>
            </a:pPr>
            <a:r>
              <a:rPr lang="en-US" sz="1600" dirty="0">
                <a:latin typeface="Courier New" panose="02070309020205020404" pitchFamily="49" charset="0"/>
                <a:cs typeface="Courier New" panose="02070309020205020404" pitchFamily="49" charset="0"/>
              </a:rPr>
              <a:t>               Version : '2.7'</a:t>
            </a:r>
          </a:p>
          <a:p>
            <a:pPr marL="0" indent="0">
              <a:buNone/>
            </a:pPr>
            <a:r>
              <a:rPr lang="en-US" sz="1600" dirty="0">
                <a:latin typeface="Courier New" panose="02070309020205020404" pitchFamily="49" charset="0"/>
                <a:cs typeface="Courier New" panose="02070309020205020404" pitchFamily="49" charset="0"/>
              </a:rPr>
              <a:t>            Executable : 'C:\Python27\pythonw.exe'</a:t>
            </a:r>
          </a:p>
          <a:p>
            <a:pPr marL="0" indent="0">
              <a:buNone/>
            </a:pPr>
            <a:r>
              <a:rPr lang="en-US" sz="1600" dirty="0">
                <a:latin typeface="Courier New" panose="02070309020205020404" pitchFamily="49" charset="0"/>
                <a:cs typeface="Courier New" panose="02070309020205020404" pitchFamily="49" charset="0"/>
              </a:rPr>
              <a:t>               Library : 'C:\WINDOWS\system32\python27.dll'</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PythonHome</a:t>
            </a:r>
            <a:r>
              <a:rPr lang="en-US" sz="1600" dirty="0">
                <a:latin typeface="Courier New" panose="02070309020205020404" pitchFamily="49" charset="0"/>
                <a:cs typeface="Courier New" panose="02070309020205020404" pitchFamily="49" charset="0"/>
              </a:rPr>
              <a:t> : 'C:\Python27'</a:t>
            </a:r>
          </a:p>
          <a:p>
            <a:pPr marL="0" indent="0">
              <a:buNone/>
            </a:pPr>
            <a:r>
              <a:rPr lang="en-US" sz="1600" dirty="0">
                <a:latin typeface="Courier New" panose="02070309020205020404" pitchFamily="49" charset="0"/>
                <a:cs typeface="Courier New" panose="02070309020205020404" pitchFamily="49" charset="0"/>
              </a:rPr>
              <a:t>                Status : Loaded</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ExecutionMode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OutOfProcess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ProcessID</a:t>
            </a:r>
            <a:r>
              <a:rPr lang="en-US" sz="1600" dirty="0">
                <a:latin typeface="Courier New" panose="02070309020205020404" pitchFamily="49" charset="0"/>
                <a:cs typeface="Courier New" panose="02070309020205020404" pitchFamily="49" charset="0"/>
              </a:rPr>
              <a:t> : '12345'</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ProcessName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MATLABPyHost</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2115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4957-0FF2-4002-B1C4-AFF9468FEC8E}"/>
              </a:ext>
            </a:extLst>
          </p:cNvPr>
          <p:cNvSpPr>
            <a:spLocks noGrp="1"/>
          </p:cNvSpPr>
          <p:nvPr>
            <p:ph type="title"/>
          </p:nvPr>
        </p:nvSpPr>
        <p:spPr/>
        <p:txBody>
          <a:bodyPr/>
          <a:lstStyle/>
          <a:p>
            <a:r>
              <a:rPr lang="en-US" dirty="0"/>
              <a:t>Manage the Python Path</a:t>
            </a:r>
          </a:p>
        </p:txBody>
      </p:sp>
      <p:sp>
        <p:nvSpPr>
          <p:cNvPr id="3" name="Content Placeholder 2">
            <a:extLst>
              <a:ext uri="{FF2B5EF4-FFF2-40B4-BE49-F238E27FC236}">
                <a16:creationId xmlns:a16="http://schemas.microsoft.com/office/drawing/2014/main" id="{254276A0-7D15-4361-80BC-16C299329481}"/>
              </a:ext>
            </a:extLst>
          </p:cNvPr>
          <p:cNvSpPr>
            <a:spLocks noGrp="1"/>
          </p:cNvSpPr>
          <p:nvPr>
            <p:ph idx="1"/>
          </p:nvPr>
        </p:nvSpPr>
        <p:spPr>
          <a:xfrm>
            <a:off x="609602" y="1600200"/>
            <a:ext cx="11429998" cy="4648200"/>
          </a:xfrm>
        </p:spPr>
        <p:txBody>
          <a:bodyPr/>
          <a:lstStyle/>
          <a:p>
            <a:r>
              <a:rPr lang="en-US" dirty="0"/>
              <a:t>Current directory (</a:t>
            </a:r>
            <a:r>
              <a:rPr lang="en-US" dirty="0" err="1">
                <a:solidFill>
                  <a:srgbClr val="000000"/>
                </a:solidFill>
                <a:latin typeface="Courier New" panose="02070309020205020404" pitchFamily="49" charset="0"/>
              </a:rPr>
              <a:t>pwd</a:t>
            </a:r>
            <a:r>
              <a:rPr lang="en-US" dirty="0"/>
              <a:t>) in MATLAB is Python current directory (</a:t>
            </a:r>
            <a:r>
              <a:rPr lang="en-US" dirty="0" err="1">
                <a:solidFill>
                  <a:srgbClr val="000000"/>
                </a:solidFill>
                <a:latin typeface="Courier New" panose="02070309020205020404" pitchFamily="49" charset="0"/>
              </a:rPr>
              <a:t>py.os.getcwd</a:t>
            </a:r>
            <a:r>
              <a:rPr lang="en-US" dirty="0"/>
              <a:t>)</a:t>
            </a:r>
          </a:p>
          <a:p>
            <a:pPr lvl="1"/>
            <a:r>
              <a:rPr lang="en-US" dirty="0"/>
              <a:t>If all Python files are in this directory, no extra work required</a:t>
            </a:r>
          </a:p>
          <a:p>
            <a:pPr marL="743947" lvl="1" indent="-342900"/>
            <a:r>
              <a:rPr lang="en-US" dirty="0"/>
              <a:t>If they live separately, add them to Python path or change to that directory</a:t>
            </a:r>
          </a:p>
          <a:p>
            <a:endParaRPr lang="en-US" dirty="0"/>
          </a:p>
          <a:p>
            <a:r>
              <a:rPr lang="en-US" dirty="0"/>
              <a:t>File Exchange Submission that simplifies this</a:t>
            </a:r>
          </a:p>
          <a:p>
            <a:pPr lvl="1"/>
            <a:r>
              <a:rPr lang="en-US" dirty="0">
                <a:hlinkClick r:id="rId2"/>
              </a:rPr>
              <a:t>https://www.mathworks.com/matlabcentral/fileexchange/62703-py_addpath-directory-matlab_too</a:t>
            </a:r>
            <a:endParaRPr lang="en-US" dirty="0"/>
          </a:p>
        </p:txBody>
      </p:sp>
    </p:spTree>
    <p:extLst>
      <p:ext uri="{BB962C8B-B14F-4D97-AF65-F5344CB8AC3E}">
        <p14:creationId xmlns:p14="http://schemas.microsoft.com/office/powerpoint/2010/main" val="362128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70" y="381000"/>
            <a:ext cx="10769600" cy="990600"/>
          </a:xfrm>
        </p:spPr>
        <p:txBody>
          <a:bodyPr/>
          <a:lstStyle/>
          <a:p>
            <a:r>
              <a:rPr lang="en-US" dirty="0"/>
              <a:t>Data Type Conversion</a:t>
            </a:r>
          </a:p>
        </p:txBody>
      </p:sp>
      <p:sp>
        <p:nvSpPr>
          <p:cNvPr id="8" name="TextBox 7"/>
          <p:cNvSpPr txBox="1"/>
          <p:nvPr/>
        </p:nvSpPr>
        <p:spPr>
          <a:xfrm>
            <a:off x="9335442" y="1095315"/>
            <a:ext cx="1069524" cy="400110"/>
          </a:xfrm>
          <a:prstGeom prst="rect">
            <a:avLst/>
          </a:prstGeom>
          <a:noFill/>
        </p:spPr>
        <p:txBody>
          <a:bodyPr wrap="none" rtlCol="0">
            <a:spAutoFit/>
          </a:bodyPr>
          <a:lstStyle/>
          <a:p>
            <a:r>
              <a:rPr lang="en-US" sz="2000" b="1" dirty="0">
                <a:solidFill>
                  <a:srgbClr val="0D78C9"/>
                </a:solidFill>
                <a:latin typeface="Arial" pitchFamily="34" charset="0"/>
                <a:cs typeface="Arial" pitchFamily="34" charset="0"/>
              </a:rPr>
              <a:t>NumPy</a:t>
            </a:r>
          </a:p>
        </p:txBody>
      </p:sp>
      <p:sp>
        <p:nvSpPr>
          <p:cNvPr id="11" name="TextBox 10">
            <a:extLst>
              <a:ext uri="{FF2B5EF4-FFF2-40B4-BE49-F238E27FC236}">
                <a16:creationId xmlns:a16="http://schemas.microsoft.com/office/drawing/2014/main" id="{B9A17549-8A69-A1B4-8A4D-186F9FCFD5B3}"/>
              </a:ext>
            </a:extLst>
          </p:cNvPr>
          <p:cNvSpPr txBox="1"/>
          <p:nvPr/>
        </p:nvSpPr>
        <p:spPr>
          <a:xfrm>
            <a:off x="1537797" y="6292334"/>
            <a:ext cx="9079830" cy="369332"/>
          </a:xfrm>
          <a:prstGeom prst="rect">
            <a:avLst/>
          </a:prstGeom>
          <a:noFill/>
        </p:spPr>
        <p:txBody>
          <a:bodyPr wrap="square">
            <a:spAutoFit/>
          </a:bodyPr>
          <a:lstStyle/>
          <a:p>
            <a:r>
              <a:rPr lang="en-US" dirty="0">
                <a:hlinkClick r:id="rId3"/>
              </a:rPr>
              <a:t>https://www.mathworks.com/help/matlab/matlab_external/passing-data-to-python.html</a:t>
            </a:r>
            <a:endParaRPr lang="en-US" dirty="0"/>
          </a:p>
        </p:txBody>
      </p:sp>
      <p:sp>
        <p:nvSpPr>
          <p:cNvPr id="15" name="TextBox 14">
            <a:extLst>
              <a:ext uri="{FF2B5EF4-FFF2-40B4-BE49-F238E27FC236}">
                <a16:creationId xmlns:a16="http://schemas.microsoft.com/office/drawing/2014/main" id="{B3E25172-F019-A8C8-777A-AC00F2EE656F}"/>
              </a:ext>
            </a:extLst>
          </p:cNvPr>
          <p:cNvSpPr txBox="1"/>
          <p:nvPr/>
        </p:nvSpPr>
        <p:spPr>
          <a:xfrm>
            <a:off x="7777009" y="1485900"/>
            <a:ext cx="4186391" cy="3970318"/>
          </a:xfrm>
          <a:prstGeom prst="rect">
            <a:avLst/>
          </a:prstGeom>
          <a:noFill/>
          <a:ln>
            <a:solidFill>
              <a:schemeClr val="tx1"/>
            </a:solidFill>
          </a:ln>
          <a:effectLst/>
        </p:spPr>
        <p:txBody>
          <a:bodyPr wrap="square">
            <a:spAutoFit/>
          </a:bodyPr>
          <a:lstStyle/>
          <a:p>
            <a:r>
              <a:rPr lang="en-US" sz="1400" dirty="0">
                <a:latin typeface="Courier New" panose="02070309020205020404" pitchFamily="49" charset="0"/>
                <a:cs typeface="Courier New" panose="02070309020205020404" pitchFamily="49" charset="0"/>
              </a:rPr>
              <a:t>&gt;&gt; p = </a:t>
            </a:r>
            <a:r>
              <a:rPr lang="en-US" sz="1400" dirty="0" err="1">
                <a:latin typeface="Courier New" panose="02070309020205020404" pitchFamily="49" charset="0"/>
                <a:cs typeface="Courier New" panose="02070309020205020404" pitchFamily="49" charset="0"/>
              </a:rPr>
              <a:t>py.numpy.array</a:t>
            </a:r>
            <a:r>
              <a:rPr lang="en-US" sz="1400" dirty="0">
                <a:latin typeface="Courier New" panose="02070309020205020404" pitchFamily="49" charset="0"/>
                <a:cs typeface="Courier New" panose="02070309020205020404" pitchFamily="49" charset="0"/>
              </a:rPr>
              <a:t>(magic(3))</a:t>
            </a:r>
          </a:p>
          <a:p>
            <a:r>
              <a:rPr lang="en-US" sz="1400" dirty="0">
                <a:latin typeface="Courier New" panose="02070309020205020404" pitchFamily="49" charset="0"/>
                <a:cs typeface="Courier New" panose="02070309020205020404" pitchFamily="49" charset="0"/>
              </a:rPr>
              <a:t>p = </a:t>
            </a:r>
          </a:p>
          <a:p>
            <a:r>
              <a:rPr lang="en-US" sz="1400" dirty="0">
                <a:latin typeface="Courier New" panose="02070309020205020404" pitchFamily="49" charset="0"/>
                <a:cs typeface="Courier New" panose="02070309020205020404" pitchFamily="49" charset="0"/>
              </a:rPr>
              <a:t>  Python </a:t>
            </a:r>
            <a:r>
              <a:rPr lang="en-US" sz="1400" dirty="0" err="1">
                <a:latin typeface="Courier New" panose="02070309020205020404" pitchFamily="49" charset="0"/>
                <a:cs typeface="Courier New" panose="02070309020205020404" pitchFamily="49" charset="0"/>
              </a:rPr>
              <a:t>ndarray</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8     1     6</a:t>
            </a:r>
          </a:p>
          <a:p>
            <a:r>
              <a:rPr lang="en-US" sz="1400" dirty="0">
                <a:latin typeface="Courier New" panose="02070309020205020404" pitchFamily="49" charset="0"/>
                <a:cs typeface="Courier New" panose="02070309020205020404" pitchFamily="49" charset="0"/>
              </a:rPr>
              <a:t>     3     5     7</a:t>
            </a:r>
          </a:p>
          <a:p>
            <a:r>
              <a:rPr lang="en-US" sz="1400" dirty="0">
                <a:latin typeface="Courier New" panose="02070309020205020404" pitchFamily="49" charset="0"/>
                <a:cs typeface="Courier New" panose="02070309020205020404" pitchFamily="49" charset="0"/>
              </a:rPr>
              <a:t>     4     9     2</a:t>
            </a:r>
          </a:p>
          <a:p>
            <a:r>
              <a:rPr lang="en-US" sz="1400" dirty="0">
                <a:latin typeface="Courier New" panose="02070309020205020404" pitchFamily="49" charset="0"/>
                <a:cs typeface="Courier New" panose="02070309020205020404" pitchFamily="49" charset="0"/>
              </a:rPr>
              <a:t>    Use details function to view the properties of the Python object.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Use double function to convert to a MATLAB array.</a:t>
            </a:r>
          </a:p>
          <a:p>
            <a:r>
              <a:rPr lang="en-US" sz="1400" dirty="0">
                <a:latin typeface="Courier New" panose="02070309020205020404" pitchFamily="49" charset="0"/>
                <a:cs typeface="Courier New" panose="02070309020205020404" pitchFamily="49" charset="0"/>
              </a:rPr>
              <a:t>&gt;&gt; m = double(p)</a:t>
            </a:r>
          </a:p>
          <a:p>
            <a:r>
              <a:rPr lang="en-US" sz="1400" dirty="0">
                <a:latin typeface="Courier New" panose="02070309020205020404" pitchFamily="49" charset="0"/>
                <a:cs typeface="Courier New" panose="02070309020205020404" pitchFamily="49" charset="0"/>
              </a:rPr>
              <a:t>m =</a:t>
            </a:r>
          </a:p>
          <a:p>
            <a:r>
              <a:rPr lang="en-US" sz="1400" dirty="0">
                <a:latin typeface="Courier New" panose="02070309020205020404" pitchFamily="49" charset="0"/>
                <a:cs typeface="Courier New" panose="02070309020205020404" pitchFamily="49" charset="0"/>
              </a:rPr>
              <a:t>     8     1     6</a:t>
            </a:r>
          </a:p>
          <a:p>
            <a:r>
              <a:rPr lang="en-US" sz="1400" dirty="0">
                <a:latin typeface="Courier New" panose="02070309020205020404" pitchFamily="49" charset="0"/>
                <a:cs typeface="Courier New" panose="02070309020205020404" pitchFamily="49" charset="0"/>
              </a:rPr>
              <a:t>     3     5     7</a:t>
            </a:r>
          </a:p>
          <a:p>
            <a:r>
              <a:rPr lang="en-US" sz="1400" dirty="0">
                <a:latin typeface="Courier New" panose="02070309020205020404" pitchFamily="49" charset="0"/>
                <a:cs typeface="Courier New" panose="02070309020205020404" pitchFamily="49" charset="0"/>
              </a:rPr>
              <a:t>     4     9     2</a:t>
            </a:r>
          </a:p>
          <a:p>
            <a:r>
              <a:rPr lang="en-US" sz="1400" dirty="0">
                <a:latin typeface="Courier New" panose="02070309020205020404" pitchFamily="49" charset="0"/>
                <a:cs typeface="Courier New" panose="02070309020205020404" pitchFamily="49" charset="0"/>
              </a:rPr>
              <a:t>&gt;&gt; </a:t>
            </a:r>
          </a:p>
        </p:txBody>
      </p:sp>
      <p:sp>
        <p:nvSpPr>
          <p:cNvPr id="16" name="TextBox 15">
            <a:extLst>
              <a:ext uri="{FF2B5EF4-FFF2-40B4-BE49-F238E27FC236}">
                <a16:creationId xmlns:a16="http://schemas.microsoft.com/office/drawing/2014/main" id="{0CB58D1B-D582-1E17-EBFD-EEA86BC610DD}"/>
              </a:ext>
            </a:extLst>
          </p:cNvPr>
          <p:cNvSpPr txBox="1"/>
          <p:nvPr/>
        </p:nvSpPr>
        <p:spPr>
          <a:xfrm>
            <a:off x="1535919" y="1095315"/>
            <a:ext cx="954107" cy="400110"/>
          </a:xfrm>
          <a:prstGeom prst="rect">
            <a:avLst/>
          </a:prstGeom>
          <a:noFill/>
        </p:spPr>
        <p:txBody>
          <a:bodyPr wrap="none" rtlCol="0">
            <a:spAutoFit/>
          </a:bodyPr>
          <a:lstStyle/>
          <a:p>
            <a:r>
              <a:rPr lang="en-US" sz="2000" b="1" dirty="0">
                <a:solidFill>
                  <a:srgbClr val="0D78C9"/>
                </a:solidFill>
                <a:latin typeface="Arial" pitchFamily="34" charset="0"/>
                <a:cs typeface="Arial" pitchFamily="34" charset="0"/>
              </a:rPr>
              <a:t>Scalar</a:t>
            </a:r>
          </a:p>
        </p:txBody>
      </p:sp>
      <p:sp>
        <p:nvSpPr>
          <p:cNvPr id="17" name="TextBox 16">
            <a:extLst>
              <a:ext uri="{FF2B5EF4-FFF2-40B4-BE49-F238E27FC236}">
                <a16:creationId xmlns:a16="http://schemas.microsoft.com/office/drawing/2014/main" id="{0F78CC6A-8D7D-76AA-2410-9A96D2EAC6A4}"/>
              </a:ext>
            </a:extLst>
          </p:cNvPr>
          <p:cNvSpPr txBox="1"/>
          <p:nvPr/>
        </p:nvSpPr>
        <p:spPr>
          <a:xfrm>
            <a:off x="5221679" y="1095315"/>
            <a:ext cx="1382110" cy="400110"/>
          </a:xfrm>
          <a:prstGeom prst="rect">
            <a:avLst/>
          </a:prstGeom>
          <a:noFill/>
        </p:spPr>
        <p:txBody>
          <a:bodyPr wrap="none" rtlCol="0">
            <a:spAutoFit/>
          </a:bodyPr>
          <a:lstStyle/>
          <a:p>
            <a:r>
              <a:rPr lang="en-US" sz="2000" b="1" dirty="0">
                <a:solidFill>
                  <a:srgbClr val="0D78C9"/>
                </a:solidFill>
                <a:latin typeface="Arial" pitchFamily="34" charset="0"/>
                <a:cs typeface="Arial" pitchFamily="34" charset="0"/>
              </a:rPr>
              <a:t>Container</a:t>
            </a:r>
          </a:p>
        </p:txBody>
      </p:sp>
      <p:sp>
        <p:nvSpPr>
          <p:cNvPr id="21" name="TextBox 20">
            <a:extLst>
              <a:ext uri="{FF2B5EF4-FFF2-40B4-BE49-F238E27FC236}">
                <a16:creationId xmlns:a16="http://schemas.microsoft.com/office/drawing/2014/main" id="{4ADCE8A5-5061-81BC-36FA-3F280075100D}"/>
              </a:ext>
            </a:extLst>
          </p:cNvPr>
          <p:cNvSpPr txBox="1"/>
          <p:nvPr/>
        </p:nvSpPr>
        <p:spPr>
          <a:xfrm>
            <a:off x="4117105" y="1485900"/>
            <a:ext cx="3505200" cy="3108543"/>
          </a:xfrm>
          <a:prstGeom prst="rect">
            <a:avLst/>
          </a:prstGeom>
          <a:noFill/>
          <a:ln>
            <a:solidFill>
              <a:schemeClr val="tx1"/>
            </a:solidFill>
          </a:ln>
        </p:spPr>
        <p:txBody>
          <a:bodyPr wrap="square">
            <a:spAutoFit/>
          </a:bodyPr>
          <a:lstStyle/>
          <a:p>
            <a:r>
              <a:rPr lang="en-US" sz="1400" b="0" i="0" dirty="0">
                <a:effectLst/>
                <a:latin typeface="Courier New" panose="02070309020205020404" pitchFamily="49" charset="0"/>
              </a:rPr>
              <a:t>&gt;&gt; d = </a:t>
            </a:r>
            <a:r>
              <a:rPr lang="en-US" sz="1400" b="0" i="0" dirty="0" err="1">
                <a:effectLst/>
                <a:latin typeface="Courier New" panose="02070309020205020404" pitchFamily="49" charset="0"/>
              </a:rPr>
              <a:t>py.dict</a:t>
            </a:r>
            <a:r>
              <a:rPr lang="en-US" sz="1400" b="0" i="0" dirty="0">
                <a:effectLst/>
                <a:latin typeface="Courier New" panose="02070309020205020404" pitchFamily="49" charset="0"/>
              </a:rPr>
              <a:t>(</a:t>
            </a:r>
            <a:r>
              <a:rPr lang="en-US" sz="1400" dirty="0">
                <a:latin typeface="Courier New" panose="02070309020205020404" pitchFamily="49" charset="0"/>
              </a:rPr>
              <a:t>Hello=pi, ...</a:t>
            </a:r>
          </a:p>
          <a:p>
            <a:r>
              <a:rPr lang="en-US" sz="1400" dirty="0">
                <a:latin typeface="Courier New" panose="02070309020205020404" pitchFamily="49" charset="0"/>
              </a:rPr>
              <a:t>	      World=42</a:t>
            </a:r>
            <a:r>
              <a:rPr lang="en-US" sz="1400" b="0" i="0" dirty="0">
                <a:effectLst/>
                <a:latin typeface="Courier New" panose="02070309020205020404" pitchFamily="49" charset="0"/>
              </a:rPr>
              <a:t>)</a:t>
            </a:r>
          </a:p>
          <a:p>
            <a:r>
              <a:rPr lang="en-US" sz="1400" b="0" i="0" dirty="0">
                <a:effectLst/>
                <a:latin typeface="Courier New" panose="02070309020205020404" pitchFamily="49" charset="0"/>
              </a:rPr>
              <a:t>d = </a:t>
            </a:r>
          </a:p>
          <a:p>
            <a:r>
              <a:rPr lang="en-US" sz="1400" b="0" i="0" dirty="0">
                <a:effectLst/>
                <a:latin typeface="Courier New" panose="02070309020205020404" pitchFamily="49" charset="0"/>
              </a:rPr>
              <a:t>Python </a:t>
            </a:r>
            <a:r>
              <a:rPr lang="en-US" sz="1400" dirty="0" err="1">
                <a:latin typeface="Courier New" panose="02070309020205020404" pitchFamily="49" charset="0"/>
              </a:rPr>
              <a:t>dict</a:t>
            </a:r>
            <a:r>
              <a:rPr lang="en-US" sz="1400" b="0" i="0" dirty="0">
                <a:solidFill>
                  <a:srgbClr val="A020F0"/>
                </a:solidFill>
                <a:effectLst/>
                <a:latin typeface="Courier New" panose="02070309020205020404" pitchFamily="49" charset="0"/>
              </a:rPr>
              <a:t> </a:t>
            </a:r>
            <a:r>
              <a:rPr lang="en-US" sz="1400" dirty="0">
                <a:latin typeface="Courier New" panose="02070309020205020404" pitchFamily="49" charset="0"/>
              </a:rPr>
              <a:t>with no properties.</a:t>
            </a:r>
          </a:p>
          <a:p>
            <a:endParaRPr lang="en-US" sz="1400" b="0" i="0" dirty="0">
              <a:effectLst/>
              <a:latin typeface="Courier New" panose="02070309020205020404" pitchFamily="49" charset="0"/>
            </a:endParaRPr>
          </a:p>
          <a:p>
            <a:r>
              <a:rPr lang="en-US" sz="1400" dirty="0">
                <a:latin typeface="Courier New" panose="02070309020205020404" pitchFamily="49" charset="0"/>
              </a:rPr>
              <a:t>{'Hello': 3.141592653589793, 'World': 42.0}</a:t>
            </a:r>
          </a:p>
          <a:p>
            <a:r>
              <a:rPr lang="en-US" sz="1400" b="0" i="0" dirty="0">
                <a:effectLst/>
                <a:latin typeface="Courier New" panose="02070309020205020404" pitchFamily="49" charset="0"/>
              </a:rPr>
              <a:t>&gt;&gt; s = struct(d)</a:t>
            </a:r>
          </a:p>
          <a:p>
            <a:r>
              <a:rPr lang="en-US" sz="1400" b="0" i="0" dirty="0">
                <a:effectLst/>
                <a:latin typeface="Courier New" panose="02070309020205020404" pitchFamily="49" charset="0"/>
              </a:rPr>
              <a:t>s = </a:t>
            </a:r>
          </a:p>
          <a:p>
            <a:r>
              <a:rPr lang="en-US" sz="1400" b="0" i="0" dirty="0">
                <a:effectLst/>
                <a:latin typeface="Courier New" panose="02070309020205020404" pitchFamily="49" charset="0"/>
              </a:rPr>
              <a:t>struct </a:t>
            </a:r>
            <a:r>
              <a:rPr lang="en-US" sz="1400" dirty="0">
                <a:latin typeface="Courier New" panose="02070309020205020404" pitchFamily="49" charset="0"/>
              </a:rPr>
              <a:t>with fields:</a:t>
            </a:r>
          </a:p>
          <a:p>
            <a:endParaRPr lang="en-US" sz="1400" b="0" i="0" dirty="0">
              <a:effectLst/>
              <a:latin typeface="Courier New" panose="02070309020205020404" pitchFamily="49" charset="0"/>
            </a:endParaRPr>
          </a:p>
          <a:p>
            <a:r>
              <a:rPr lang="en-US" sz="1400" b="0" i="0" dirty="0">
                <a:effectLst/>
                <a:latin typeface="Courier New" panose="02070309020205020404" pitchFamily="49" charset="0"/>
              </a:rPr>
              <a:t>Hello: 3.1416</a:t>
            </a:r>
          </a:p>
          <a:p>
            <a:r>
              <a:rPr lang="en-US" sz="1400" b="0" i="0" dirty="0">
                <a:effectLst/>
                <a:latin typeface="Courier New" panose="02070309020205020404" pitchFamily="49" charset="0"/>
              </a:rPr>
              <a:t>World: 42</a:t>
            </a:r>
          </a:p>
          <a:p>
            <a:r>
              <a:rPr lang="en-US" sz="1400" b="0" i="0" dirty="0">
                <a:effectLst/>
                <a:latin typeface="Courier New" panose="02070309020205020404" pitchFamily="49" charset="0"/>
              </a:rPr>
              <a:t>&gt;&gt;</a:t>
            </a:r>
          </a:p>
        </p:txBody>
      </p:sp>
      <p:sp>
        <p:nvSpPr>
          <p:cNvPr id="23" name="TextBox 22">
            <a:extLst>
              <a:ext uri="{FF2B5EF4-FFF2-40B4-BE49-F238E27FC236}">
                <a16:creationId xmlns:a16="http://schemas.microsoft.com/office/drawing/2014/main" id="{B986607F-7C02-7FB7-5DB9-B87A2EADF3FE}"/>
              </a:ext>
            </a:extLst>
          </p:cNvPr>
          <p:cNvSpPr txBox="1"/>
          <p:nvPr/>
        </p:nvSpPr>
        <p:spPr>
          <a:xfrm>
            <a:off x="228600" y="1485900"/>
            <a:ext cx="3733800" cy="2554545"/>
          </a:xfrm>
          <a:prstGeom prst="rect">
            <a:avLst/>
          </a:prstGeom>
          <a:noFill/>
          <a:ln>
            <a:solidFill>
              <a:schemeClr val="tx1"/>
            </a:solidFill>
          </a:ln>
        </p:spPr>
        <p:txBody>
          <a:bodyPr wrap="square">
            <a:spAutoFit/>
          </a:bodyPr>
          <a:lstStyle/>
          <a:p>
            <a:r>
              <a:rPr lang="en-US" sz="1600" dirty="0">
                <a:latin typeface="Courier New" panose="02070309020205020404" pitchFamily="49" charset="0"/>
                <a:cs typeface="Courier New" panose="02070309020205020404" pitchFamily="49" charset="0"/>
              </a:rPr>
              <a:t>&gt;&gt; p = </a:t>
            </a:r>
            <a:r>
              <a:rPr lang="en-US" sz="1600" dirty="0" err="1">
                <a:latin typeface="Courier New" panose="02070309020205020404" pitchFamily="49" charset="0"/>
                <a:cs typeface="Courier New" panose="02070309020205020404" pitchFamily="49" charset="0"/>
              </a:rPr>
              <a:t>py.str</a:t>
            </a:r>
            <a:r>
              <a:rPr lang="en-US" sz="1600" dirty="0">
                <a:latin typeface="Courier New" panose="02070309020205020404" pitchFamily="49" charset="0"/>
                <a:cs typeface="Courier New" panose="02070309020205020404" pitchFamily="49" charset="0"/>
              </a:rPr>
              <a:t>(</a:t>
            </a:r>
            <a:r>
              <a:rPr lang="en-US" sz="1400" dirty="0">
                <a:solidFill>
                  <a:srgbClr val="A020F0"/>
                </a:solidFill>
                <a:latin typeface="Courier New" panose="02070309020205020404" pitchFamily="49" charset="0"/>
              </a:rPr>
              <a:t>'hello</a:t>
            </a:r>
            <a:r>
              <a:rPr lang="en-US" sz="1600" dirty="0">
                <a:latin typeface="Courier New" panose="02070309020205020404" pitchFamily="49" charset="0"/>
                <a:cs typeface="Courier New" panose="02070309020205020404" pitchFamily="49" charset="0"/>
              </a:rPr>
              <a:t> </a:t>
            </a:r>
            <a:r>
              <a:rPr lang="en-US" sz="1400" dirty="0">
                <a:solidFill>
                  <a:srgbClr val="A020F0"/>
                </a:solidFill>
                <a:latin typeface="Courier New" panose="02070309020205020404" pitchFamily="49" charset="0"/>
              </a:rPr>
              <a:t>world'</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 = </a:t>
            </a:r>
          </a:p>
          <a:p>
            <a:r>
              <a:rPr lang="en-US" sz="1600" dirty="0">
                <a:latin typeface="Courier New" panose="02070309020205020404" pitchFamily="49" charset="0"/>
                <a:cs typeface="Courier New" panose="02070309020205020404" pitchFamily="49" charset="0"/>
              </a:rPr>
              <a:t>  Python str with no properties.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hello world</a:t>
            </a:r>
          </a:p>
          <a:p>
            <a:r>
              <a:rPr lang="en-US" sz="1600" dirty="0">
                <a:latin typeface="Courier New" panose="02070309020205020404" pitchFamily="49" charset="0"/>
                <a:cs typeface="Courier New" panose="02070309020205020404" pitchFamily="49" charset="0"/>
              </a:rPr>
              <a:t>&gt;&gt; m = string(capitalize(p))</a:t>
            </a:r>
          </a:p>
          <a:p>
            <a:r>
              <a:rPr lang="en-US" sz="1600" dirty="0">
                <a:latin typeface="Courier New" panose="02070309020205020404" pitchFamily="49" charset="0"/>
                <a:cs typeface="Courier New" panose="02070309020205020404" pitchFamily="49" charset="0"/>
              </a:rPr>
              <a:t>m = </a:t>
            </a:r>
          </a:p>
          <a:p>
            <a:r>
              <a:rPr lang="en-US" sz="1600" dirty="0">
                <a:latin typeface="Courier New" panose="02070309020205020404" pitchFamily="49" charset="0"/>
                <a:cs typeface="Courier New" panose="02070309020205020404" pitchFamily="49" charset="0"/>
              </a:rPr>
              <a:t>    "Hello world"</a:t>
            </a: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3332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95EC-EB78-41C6-AA55-BFAB9A17DD5B}"/>
              </a:ext>
            </a:extLst>
          </p:cNvPr>
          <p:cNvSpPr>
            <a:spLocks noGrp="1"/>
          </p:cNvSpPr>
          <p:nvPr>
            <p:ph type="title"/>
          </p:nvPr>
        </p:nvSpPr>
        <p:spPr/>
        <p:txBody>
          <a:bodyPr/>
          <a:lstStyle/>
          <a:p>
            <a:r>
              <a:rPr lang="en-US" dirty="0"/>
              <a:t>Exchange Tabular Data with Parquet</a:t>
            </a:r>
          </a:p>
        </p:txBody>
      </p:sp>
      <p:sp>
        <p:nvSpPr>
          <p:cNvPr id="3" name="Content Placeholder 2">
            <a:extLst>
              <a:ext uri="{FF2B5EF4-FFF2-40B4-BE49-F238E27FC236}">
                <a16:creationId xmlns:a16="http://schemas.microsoft.com/office/drawing/2014/main" id="{448FC16A-12C9-40D7-A1E5-B3AAF2C44163}"/>
              </a:ext>
            </a:extLst>
          </p:cNvPr>
          <p:cNvSpPr>
            <a:spLocks noGrp="1"/>
          </p:cNvSpPr>
          <p:nvPr>
            <p:ph idx="1"/>
          </p:nvPr>
        </p:nvSpPr>
        <p:spPr>
          <a:xfrm>
            <a:off x="609602" y="1600200"/>
            <a:ext cx="7391398" cy="4648200"/>
          </a:xfrm>
        </p:spPr>
        <p:txBody>
          <a:bodyPr vert="horz" lIns="91440" tIns="45720" rIns="91440" bIns="45720" rtlCol="0" anchor="t">
            <a:noAutofit/>
          </a:bodyPr>
          <a:lstStyle/>
          <a:p>
            <a:pPr marL="343535" indent="-343535"/>
            <a:r>
              <a:rPr lang="en-US" dirty="0"/>
              <a:t>Ideal for tabular and big data</a:t>
            </a:r>
          </a:p>
          <a:p>
            <a:pPr marL="343535" indent="-343535"/>
            <a:r>
              <a:rPr lang="en-US" dirty="0"/>
              <a:t>High data compression and fast reading</a:t>
            </a:r>
          </a:p>
          <a:p>
            <a:pPr marL="343535" indent="-343535"/>
            <a:r>
              <a:rPr lang="en-US" dirty="0"/>
              <a:t>Robust type conversion via Apache Arrow</a:t>
            </a:r>
          </a:p>
          <a:p>
            <a:pPr marL="744220" lvl="1" indent="-286385"/>
            <a:r>
              <a:rPr lang="en-US" sz="1796" dirty="0" err="1">
                <a:latin typeface="Courier New" panose="02070309020205020404" pitchFamily="49" charset="0"/>
                <a:ea typeface="Verdana"/>
                <a:cs typeface="Courier New" panose="02070309020205020404" pitchFamily="49" charset="0"/>
              </a:rPr>
              <a:t>parquetread</a:t>
            </a:r>
            <a:r>
              <a:rPr lang="en-US" sz="1796" dirty="0">
                <a:latin typeface="Courier New" panose="02070309020205020404" pitchFamily="49" charset="0"/>
                <a:ea typeface="Verdana"/>
                <a:cs typeface="Courier New" panose="02070309020205020404" pitchFamily="49" charset="0"/>
              </a:rPr>
              <a:t>, </a:t>
            </a:r>
            <a:r>
              <a:rPr lang="en-US" sz="1796" dirty="0" err="1">
                <a:latin typeface="Courier New" panose="02070309020205020404" pitchFamily="49" charset="0"/>
                <a:ea typeface="Verdana"/>
                <a:cs typeface="Courier New" panose="02070309020205020404" pitchFamily="49" charset="0"/>
              </a:rPr>
              <a:t>parquetwrite</a:t>
            </a:r>
            <a:r>
              <a:rPr lang="en-US" sz="1796" dirty="0">
                <a:latin typeface="Courier New" panose="02070309020205020404" pitchFamily="49" charset="0"/>
                <a:ea typeface="Verdana"/>
                <a:cs typeface="Courier New" panose="02070309020205020404" pitchFamily="49" charset="0"/>
              </a:rPr>
              <a:t>, </a:t>
            </a:r>
            <a:r>
              <a:rPr lang="en-US" sz="1796" dirty="0" err="1">
                <a:latin typeface="Courier New" panose="02070309020205020404" pitchFamily="49" charset="0"/>
                <a:ea typeface="Verdana"/>
                <a:cs typeface="Courier New" panose="02070309020205020404" pitchFamily="49" charset="0"/>
              </a:rPr>
              <a:t>ParquetDatastore</a:t>
            </a:r>
            <a:r>
              <a:rPr lang="en-US" sz="1796" dirty="0">
                <a:latin typeface="Courier New" panose="02070309020205020404" pitchFamily="49" charset="0"/>
                <a:ea typeface="Verdana"/>
                <a:cs typeface="Courier New" panose="02070309020205020404" pitchFamily="49" charset="0"/>
              </a:rPr>
              <a:t>, </a:t>
            </a:r>
            <a:r>
              <a:rPr lang="en-US" sz="1796" dirty="0" err="1">
                <a:latin typeface="Courier New" panose="02070309020205020404" pitchFamily="49" charset="0"/>
                <a:ea typeface="Verdana"/>
                <a:cs typeface="Courier New" panose="02070309020205020404" pitchFamily="49" charset="0"/>
              </a:rPr>
              <a:t>tall.write</a:t>
            </a:r>
            <a:r>
              <a:rPr lang="en-US" sz="1796" dirty="0">
                <a:latin typeface="Courier New" panose="02070309020205020404" pitchFamily="49" charset="0"/>
                <a:ea typeface="Verdana"/>
                <a:cs typeface="Courier New" panose="02070309020205020404" pitchFamily="49" charset="0"/>
              </a:rPr>
              <a:t>(___,</a:t>
            </a:r>
            <a:r>
              <a:rPr lang="en-US" sz="1796" dirty="0" err="1">
                <a:latin typeface="Courier New" panose="02070309020205020404" pitchFamily="49" charset="0"/>
                <a:ea typeface="Verdana"/>
                <a:cs typeface="Courier New" panose="02070309020205020404" pitchFamily="49" charset="0"/>
              </a:rPr>
              <a:t>FileType</a:t>
            </a:r>
            <a:r>
              <a:rPr lang="en-US" sz="1796" dirty="0">
                <a:latin typeface="Courier New" panose="02070309020205020404" pitchFamily="49" charset="0"/>
                <a:ea typeface="Verdana"/>
                <a:cs typeface="Courier New" panose="02070309020205020404" pitchFamily="49" charset="0"/>
              </a:rPr>
              <a:t>=</a:t>
            </a:r>
            <a:r>
              <a:rPr lang="en-US" sz="1796" dirty="0">
                <a:solidFill>
                  <a:srgbClr val="A020F0"/>
                </a:solidFill>
                <a:latin typeface="Courier New" panose="02070309020205020404" pitchFamily="49" charset="0"/>
                <a:cs typeface="Courier New" panose="02070309020205020404" pitchFamily="49" charset="0"/>
              </a:rPr>
              <a:t>'parquet'</a:t>
            </a:r>
            <a:r>
              <a:rPr lang="en-US" sz="1796" dirty="0">
                <a:latin typeface="Courier New" panose="02070309020205020404" pitchFamily="49" charset="0"/>
                <a:ea typeface="Verdana"/>
                <a:cs typeface="Courier New" panose="02070309020205020404" pitchFamily="49" charset="0"/>
              </a:rPr>
              <a:t>)</a:t>
            </a:r>
          </a:p>
        </p:txBody>
      </p:sp>
      <p:sp>
        <p:nvSpPr>
          <p:cNvPr id="10" name="Left Arrow 63">
            <a:extLst>
              <a:ext uri="{FF2B5EF4-FFF2-40B4-BE49-F238E27FC236}">
                <a16:creationId xmlns:a16="http://schemas.microsoft.com/office/drawing/2014/main" id="{37E6BDCA-8038-42B9-AAEB-1CC1659A7C87}"/>
              </a:ext>
            </a:extLst>
          </p:cNvPr>
          <p:cNvSpPr/>
          <p:nvPr/>
        </p:nvSpPr>
        <p:spPr>
          <a:xfrm rot="10800000">
            <a:off x="5678910" y="4059928"/>
            <a:ext cx="748190" cy="357303"/>
          </a:xfrm>
          <a:prstGeom prst="leftArrow">
            <a:avLst/>
          </a:prstGeom>
          <a:solidFill>
            <a:srgbClr val="12568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7" name="Picture 6">
            <a:extLst>
              <a:ext uri="{FF2B5EF4-FFF2-40B4-BE49-F238E27FC236}">
                <a16:creationId xmlns:a16="http://schemas.microsoft.com/office/drawing/2014/main" id="{0E8801E0-C884-4EF5-9640-D355CBEB4E5C}"/>
              </a:ext>
            </a:extLst>
          </p:cNvPr>
          <p:cNvPicPr>
            <a:picLocks noChangeAspect="1"/>
          </p:cNvPicPr>
          <p:nvPr/>
        </p:nvPicPr>
        <p:blipFill rotWithShape="1">
          <a:blip r:embed="rId3"/>
          <a:srcRect b="52293"/>
          <a:stretch/>
        </p:blipFill>
        <p:spPr>
          <a:xfrm>
            <a:off x="6550167" y="3769852"/>
            <a:ext cx="5166634" cy="1564148"/>
          </a:xfrm>
          <a:prstGeom prst="rect">
            <a:avLst/>
          </a:prstGeom>
          <a:effectLst>
            <a:outerShdw blurRad="177800" dist="101600" dir="2700000" algn="ctr" rotWithShape="0">
              <a:srgbClr val="000000">
                <a:alpha val="55000"/>
              </a:srgbClr>
            </a:outerShdw>
          </a:effectLst>
        </p:spPr>
      </p:pic>
      <p:pic>
        <p:nvPicPr>
          <p:cNvPr id="4" name="Picture 3">
            <a:extLst>
              <a:ext uri="{FF2B5EF4-FFF2-40B4-BE49-F238E27FC236}">
                <a16:creationId xmlns:a16="http://schemas.microsoft.com/office/drawing/2014/main" id="{987A9158-AD8A-46D4-B791-F05BDB1D9EF6}"/>
              </a:ext>
            </a:extLst>
          </p:cNvPr>
          <p:cNvPicPr>
            <a:picLocks noChangeAspect="1"/>
          </p:cNvPicPr>
          <p:nvPr/>
        </p:nvPicPr>
        <p:blipFill>
          <a:blip r:embed="rId4"/>
          <a:stretch>
            <a:fillRect/>
          </a:stretch>
        </p:blipFill>
        <p:spPr>
          <a:xfrm>
            <a:off x="304800" y="3769852"/>
            <a:ext cx="5270092" cy="907147"/>
          </a:xfrm>
          <a:prstGeom prst="rect">
            <a:avLst/>
          </a:prstGeom>
          <a:effectLst>
            <a:outerShdw blurRad="177800" dist="101600" dir="2700000" algn="ctr" rotWithShape="0">
              <a:srgbClr val="000000">
                <a:alpha val="55000"/>
              </a:srgbClr>
            </a:outerShdw>
          </a:effectLst>
        </p:spPr>
      </p:pic>
      <p:pic>
        <p:nvPicPr>
          <p:cNvPr id="5" name="Picture 4">
            <a:extLst>
              <a:ext uri="{FF2B5EF4-FFF2-40B4-BE49-F238E27FC236}">
                <a16:creationId xmlns:a16="http://schemas.microsoft.com/office/drawing/2014/main" id="{B4E12821-3C48-4A02-A927-27AEBCB89323}"/>
              </a:ext>
            </a:extLst>
          </p:cNvPr>
          <p:cNvPicPr>
            <a:picLocks noChangeAspect="1"/>
          </p:cNvPicPr>
          <p:nvPr/>
        </p:nvPicPr>
        <p:blipFill>
          <a:blip r:embed="rId5"/>
          <a:stretch>
            <a:fillRect/>
          </a:stretch>
        </p:blipFill>
        <p:spPr>
          <a:xfrm>
            <a:off x="6569217" y="988654"/>
            <a:ext cx="5230276" cy="1223091"/>
          </a:xfrm>
          <a:prstGeom prst="rect">
            <a:avLst/>
          </a:prstGeom>
        </p:spPr>
      </p:pic>
    </p:spTree>
    <p:extLst>
      <p:ext uri="{BB962C8B-B14F-4D97-AF65-F5344CB8AC3E}">
        <p14:creationId xmlns:p14="http://schemas.microsoft.com/office/powerpoint/2010/main" val="792837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E539A04-AED9-4046-AB38-51566654AF8E}"/>
              </a:ext>
            </a:extLst>
          </p:cNvPr>
          <p:cNvSpPr/>
          <p:nvPr/>
        </p:nvSpPr>
        <p:spPr>
          <a:xfrm>
            <a:off x="533400" y="3962400"/>
            <a:ext cx="6553200" cy="685800"/>
          </a:xfrm>
          <a:prstGeom prst="roundRect">
            <a:avLst/>
          </a:prstGeom>
          <a:solidFill>
            <a:srgbClr val="95B3D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8410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MATLAB Engine API for Python Overview</a:t>
            </a:r>
          </a:p>
        </p:txBody>
      </p:sp>
      <p:sp>
        <p:nvSpPr>
          <p:cNvPr id="4" name="Rectangle 3"/>
          <p:cNvSpPr/>
          <p:nvPr/>
        </p:nvSpPr>
        <p:spPr>
          <a:xfrm>
            <a:off x="2210539" y="1918291"/>
            <a:ext cx="3505200" cy="3581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7" name="Rectangle 6"/>
          <p:cNvSpPr/>
          <p:nvPr/>
        </p:nvSpPr>
        <p:spPr>
          <a:xfrm>
            <a:off x="8001000" y="1981200"/>
            <a:ext cx="2057400" cy="3352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Left-Right Arrow 8"/>
          <p:cNvSpPr/>
          <p:nvPr/>
        </p:nvSpPr>
        <p:spPr>
          <a:xfrm>
            <a:off x="5867400" y="3467100"/>
            <a:ext cx="2057400" cy="4572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 name="Rectangle 10"/>
          <p:cNvSpPr/>
          <p:nvPr/>
        </p:nvSpPr>
        <p:spPr>
          <a:xfrm>
            <a:off x="4419600" y="2438400"/>
            <a:ext cx="1219200" cy="18288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pitchFamily="34" charset="0"/>
                <a:cs typeface="Arial" pitchFamily="34" charset="0"/>
              </a:rPr>
              <a:t>MATLAB Engine</a:t>
            </a:r>
          </a:p>
          <a:p>
            <a:pPr algn="ctr"/>
            <a:r>
              <a:rPr lang="en-US" b="1" dirty="0">
                <a:latin typeface="Arial" pitchFamily="34" charset="0"/>
                <a:cs typeface="Arial" pitchFamily="34" charset="0"/>
              </a:rPr>
              <a:t>Client</a:t>
            </a:r>
          </a:p>
          <a:p>
            <a:pPr algn="ctr"/>
            <a:r>
              <a:rPr lang="en-US" b="1" dirty="0">
                <a:latin typeface="Arial" pitchFamily="34" charset="0"/>
                <a:cs typeface="Arial" pitchFamily="34" charset="0"/>
              </a:rPr>
              <a:t>Library</a:t>
            </a:r>
          </a:p>
        </p:txBody>
      </p:sp>
      <p:sp>
        <p:nvSpPr>
          <p:cNvPr id="13" name="Rectangle 12"/>
          <p:cNvSpPr/>
          <p:nvPr/>
        </p:nvSpPr>
        <p:spPr>
          <a:xfrm>
            <a:off x="2590799" y="1430867"/>
            <a:ext cx="2971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Client Process</a:t>
            </a:r>
          </a:p>
        </p:txBody>
      </p:sp>
      <p:sp>
        <p:nvSpPr>
          <p:cNvPr id="14" name="Rectangle 13"/>
          <p:cNvSpPr/>
          <p:nvPr/>
        </p:nvSpPr>
        <p:spPr>
          <a:xfrm>
            <a:off x="7924800" y="1524000"/>
            <a:ext cx="213995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Server Process</a:t>
            </a:r>
          </a:p>
        </p:txBody>
      </p:sp>
      <p:sp>
        <p:nvSpPr>
          <p:cNvPr id="15" name="Rectangle 14"/>
          <p:cNvSpPr/>
          <p:nvPr/>
        </p:nvSpPr>
        <p:spPr>
          <a:xfrm>
            <a:off x="2266507" y="2523067"/>
            <a:ext cx="1143000" cy="165946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pitchFamily="34" charset="0"/>
                <a:cs typeface="Arial" pitchFamily="34" charset="0"/>
              </a:rPr>
              <a:t>Python </a:t>
            </a:r>
          </a:p>
          <a:p>
            <a:pPr algn="ctr"/>
            <a:r>
              <a:rPr lang="en-US" b="1" dirty="0">
                <a:latin typeface="Arial" pitchFamily="34" charset="0"/>
                <a:cs typeface="Arial" pitchFamily="34" charset="0"/>
              </a:rPr>
              <a:t>Program</a:t>
            </a:r>
          </a:p>
        </p:txBody>
      </p:sp>
      <p:sp>
        <p:nvSpPr>
          <p:cNvPr id="25" name="Rectangle 24"/>
          <p:cNvSpPr/>
          <p:nvPr/>
        </p:nvSpPr>
        <p:spPr>
          <a:xfrm>
            <a:off x="8153400" y="2146300"/>
            <a:ext cx="1752600" cy="3035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pitchFamily="34" charset="0"/>
                <a:cs typeface="Arial" pitchFamily="34" charset="0"/>
              </a:rPr>
              <a:t>MATLAB</a:t>
            </a:r>
          </a:p>
        </p:txBody>
      </p:sp>
      <p:cxnSp>
        <p:nvCxnSpPr>
          <p:cNvPr id="16" name="Elbow Connector 15"/>
          <p:cNvCxnSpPr>
            <a:stCxn id="15" idx="3"/>
            <a:endCxn id="11" idx="1"/>
          </p:cNvCxnSpPr>
          <p:nvPr/>
        </p:nvCxnSpPr>
        <p:spPr>
          <a:xfrm>
            <a:off x="3409508" y="3352800"/>
            <a:ext cx="1010093"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80697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55A-2342-4B0C-9AC7-7C042B852DCD}"/>
              </a:ext>
            </a:extLst>
          </p:cNvPr>
          <p:cNvSpPr>
            <a:spLocks noGrp="1"/>
          </p:cNvSpPr>
          <p:nvPr>
            <p:ph type="title"/>
          </p:nvPr>
        </p:nvSpPr>
        <p:spPr/>
        <p:txBody>
          <a:bodyPr/>
          <a:lstStyle/>
          <a:p>
            <a:r>
              <a:rPr lang="en-US" dirty="0"/>
              <a:t>MATLAB Engine for Python Features</a:t>
            </a:r>
          </a:p>
        </p:txBody>
      </p:sp>
      <p:sp>
        <p:nvSpPr>
          <p:cNvPr id="3" name="Content Placeholder 2">
            <a:extLst>
              <a:ext uri="{FF2B5EF4-FFF2-40B4-BE49-F238E27FC236}">
                <a16:creationId xmlns:a16="http://schemas.microsoft.com/office/drawing/2014/main" id="{5194AE26-EFD3-4949-8257-FF9EA2CA054A}"/>
              </a:ext>
            </a:extLst>
          </p:cNvPr>
          <p:cNvSpPr>
            <a:spLocks noGrp="1"/>
          </p:cNvSpPr>
          <p:nvPr>
            <p:ph idx="1"/>
          </p:nvPr>
        </p:nvSpPr>
        <p:spPr/>
        <p:txBody>
          <a:bodyPr/>
          <a:lstStyle/>
          <a:p>
            <a:r>
              <a:rPr lang="en-US" dirty="0"/>
              <a:t>Create/terminate MATLAB</a:t>
            </a:r>
          </a:p>
          <a:p>
            <a:endParaRPr lang="en-US" dirty="0"/>
          </a:p>
          <a:p>
            <a:r>
              <a:rPr lang="en-US" dirty="0"/>
              <a:t>Put variable into MATLAB workspace </a:t>
            </a:r>
          </a:p>
          <a:p>
            <a:pPr marL="0" indent="0">
              <a:buNone/>
            </a:pPr>
            <a:endParaRPr lang="en-US" dirty="0"/>
          </a:p>
          <a:p>
            <a:r>
              <a:rPr lang="en-US" dirty="0"/>
              <a:t>Get variable from MATLAB workspace</a:t>
            </a:r>
          </a:p>
          <a:p>
            <a:endParaRPr lang="en-US" dirty="0"/>
          </a:p>
          <a:p>
            <a:r>
              <a:rPr lang="en-US" dirty="0"/>
              <a:t>Call MATLAB command synchronously or asynchronously</a:t>
            </a:r>
            <a:endParaRPr lang="en-US" sz="2000" dirty="0"/>
          </a:p>
          <a:p>
            <a:endParaRPr lang="en-US" dirty="0"/>
          </a:p>
          <a:p>
            <a:r>
              <a:rPr lang="en-US" dirty="0"/>
              <a:t>Python data types are implicitly converted to MATLAB data types</a:t>
            </a:r>
          </a:p>
          <a:p>
            <a:endParaRPr lang="en-US" sz="2000" dirty="0"/>
          </a:p>
          <a:p>
            <a:endParaRPr lang="en-US" dirty="0"/>
          </a:p>
        </p:txBody>
      </p:sp>
    </p:spTree>
    <p:extLst>
      <p:ext uri="{BB962C8B-B14F-4D97-AF65-F5344CB8AC3E}">
        <p14:creationId xmlns:p14="http://schemas.microsoft.com/office/powerpoint/2010/main" val="186187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qr code with a letter b&#10;&#10;Description automatically generated">
            <a:extLst>
              <a:ext uri="{FF2B5EF4-FFF2-40B4-BE49-F238E27FC236}">
                <a16:creationId xmlns:a16="http://schemas.microsoft.com/office/drawing/2014/main" id="{A2ABB82E-E1EB-9D66-B325-C32343BAB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1676400"/>
            <a:ext cx="4237892" cy="4237892"/>
          </a:xfrm>
          <a:prstGeom prst="rect">
            <a:avLst/>
          </a:prstGeom>
        </p:spPr>
      </p:pic>
      <p:sp>
        <p:nvSpPr>
          <p:cNvPr id="3" name="Title 2"/>
          <p:cNvSpPr>
            <a:spLocks noGrp="1"/>
          </p:cNvSpPr>
          <p:nvPr>
            <p:ph type="title"/>
          </p:nvPr>
        </p:nvSpPr>
        <p:spPr>
          <a:xfrm>
            <a:off x="609602" y="457200"/>
            <a:ext cx="10769600" cy="990600"/>
          </a:xfrm>
        </p:spPr>
        <p:txBody>
          <a:bodyPr anchor="t">
            <a:normAutofit/>
          </a:bodyPr>
          <a:lstStyle/>
          <a:p>
            <a:r>
              <a:rPr lang="en-US" dirty="0"/>
              <a:t>Unlimited Access to MATLAB and Simulink for UCSB Community</a:t>
            </a:r>
          </a:p>
        </p:txBody>
      </p:sp>
      <p:pic>
        <p:nvPicPr>
          <p:cNvPr id="5" name="Picture 4" descr="A screenshot of a computer&#10;&#10;Description automatically generated">
            <a:extLst>
              <a:ext uri="{FF2B5EF4-FFF2-40B4-BE49-F238E27FC236}">
                <a16:creationId xmlns:a16="http://schemas.microsoft.com/office/drawing/2014/main" id="{B7D496E9-8132-D243-71C9-C5947B40373C}"/>
              </a:ext>
            </a:extLst>
          </p:cNvPr>
          <p:cNvPicPr>
            <a:picLocks noChangeAspect="1"/>
          </p:cNvPicPr>
          <p:nvPr/>
        </p:nvPicPr>
        <p:blipFill>
          <a:blip r:embed="rId3"/>
          <a:stretch>
            <a:fillRect/>
          </a:stretch>
        </p:blipFill>
        <p:spPr>
          <a:xfrm>
            <a:off x="609602" y="1828801"/>
            <a:ext cx="6316134" cy="3552824"/>
          </a:xfrm>
          <a:prstGeom prst="rect">
            <a:avLst/>
          </a:prstGeom>
          <a:noFill/>
        </p:spPr>
      </p:pic>
      <p:sp>
        <p:nvSpPr>
          <p:cNvPr id="10" name="Content Placeholder 3">
            <a:extLst>
              <a:ext uri="{FF2B5EF4-FFF2-40B4-BE49-F238E27FC236}">
                <a16:creationId xmlns:a16="http://schemas.microsoft.com/office/drawing/2014/main" id="{156B444D-7CC3-233B-E6CA-13E4BD76D754}"/>
              </a:ext>
            </a:extLst>
          </p:cNvPr>
          <p:cNvSpPr>
            <a:spLocks noGrp="1"/>
          </p:cNvSpPr>
          <p:nvPr>
            <p:ph sz="half" idx="2"/>
          </p:nvPr>
        </p:nvSpPr>
        <p:spPr>
          <a:xfrm>
            <a:off x="7823201" y="5486400"/>
            <a:ext cx="3098798" cy="533399"/>
          </a:xfrm>
        </p:spPr>
        <p:txBody>
          <a:bodyPr/>
          <a:lstStyle/>
          <a:p>
            <a:pPr marL="0" indent="0">
              <a:buNone/>
            </a:pPr>
            <a:r>
              <a:rPr lang="en-US" dirty="0">
                <a:hlinkClick r:id="rId4"/>
              </a:rPr>
              <a:t>http://bit.ly</a:t>
            </a:r>
            <a:r>
              <a:rPr lang="en-US">
                <a:hlinkClick r:id="rId4"/>
              </a:rPr>
              <a:t>/44z6DOK</a:t>
            </a:r>
            <a:endParaRPr lang="en-US"/>
          </a:p>
          <a:p>
            <a:pPr marL="0" indent="0">
              <a:buNone/>
            </a:pPr>
            <a:endParaRPr lang="en-US" dirty="0"/>
          </a:p>
        </p:txBody>
      </p:sp>
    </p:spTree>
    <p:extLst>
      <p:ext uri="{BB962C8B-B14F-4D97-AF65-F5344CB8AC3E}">
        <p14:creationId xmlns:p14="http://schemas.microsoft.com/office/powerpoint/2010/main" val="278439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MATLAB Engine package in Python</a:t>
            </a:r>
          </a:p>
        </p:txBody>
      </p:sp>
      <p:sp>
        <p:nvSpPr>
          <p:cNvPr id="4" name="Rectangle 3"/>
          <p:cNvSpPr/>
          <p:nvPr/>
        </p:nvSpPr>
        <p:spPr>
          <a:xfrm>
            <a:off x="2436628" y="1574165"/>
            <a:ext cx="7315200" cy="3360935"/>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1400" dirty="0">
                <a:ea typeface="SimSun"/>
                <a:cs typeface="Times New Roman"/>
              </a:rPr>
              <a:t>(Classes)</a:t>
            </a:r>
          </a:p>
          <a:p>
            <a:pPr>
              <a:lnSpc>
                <a:spcPct val="115000"/>
              </a:lnSpc>
            </a:pPr>
            <a:r>
              <a:rPr lang="en-US" sz="1400" b="1" i="1" dirty="0">
                <a:ea typeface="SimSun"/>
                <a:cs typeface="Times New Roman"/>
              </a:rPr>
              <a:t>        </a:t>
            </a:r>
            <a:r>
              <a:rPr lang="en-US" sz="1400" b="1" dirty="0" err="1">
                <a:ea typeface="SimSun"/>
                <a:cs typeface="Times New Roman"/>
              </a:rPr>
              <a:t>MatlabEngine</a:t>
            </a:r>
            <a:endParaRPr lang="en-US" sz="1400" dirty="0">
              <a:ea typeface="SimSun"/>
              <a:cs typeface="Times New Roman"/>
            </a:endParaRPr>
          </a:p>
          <a:p>
            <a:pPr indent="457200">
              <a:lnSpc>
                <a:spcPct val="115000"/>
              </a:lnSpc>
            </a:pPr>
            <a:r>
              <a:rPr lang="en-US" sz="1400" dirty="0">
                <a:ea typeface="SimSun"/>
                <a:cs typeface="Times New Roman"/>
              </a:rPr>
              <a:t>         workspace</a:t>
            </a:r>
            <a:r>
              <a:rPr lang="en-US" sz="1400" i="1" dirty="0">
                <a:ea typeface="SimSun"/>
                <a:cs typeface="Times New Roman"/>
              </a:rPr>
              <a:t>[“</a:t>
            </a:r>
            <a:r>
              <a:rPr lang="en-US" sz="1400" i="1" dirty="0" err="1">
                <a:ea typeface="SimSun"/>
                <a:cs typeface="Times New Roman"/>
              </a:rPr>
              <a:t>matlabvar</a:t>
            </a:r>
            <a:r>
              <a:rPr lang="en-US" sz="1400" i="1" dirty="0">
                <a:ea typeface="SimSun"/>
                <a:cs typeface="Times New Roman"/>
              </a:rPr>
              <a:t>”]</a:t>
            </a:r>
          </a:p>
          <a:p>
            <a:pPr indent="457200">
              <a:lnSpc>
                <a:spcPct val="115000"/>
              </a:lnSpc>
            </a:pPr>
            <a:r>
              <a:rPr lang="en-US" sz="1400" i="1" dirty="0">
                <a:ea typeface="SimSun"/>
                <a:cs typeface="Times New Roman"/>
              </a:rPr>
              <a:t>         </a:t>
            </a:r>
            <a:r>
              <a:rPr lang="en-US" sz="1400" i="1" dirty="0" err="1">
                <a:ea typeface="SimSun"/>
                <a:cs typeface="Times New Roman"/>
              </a:rPr>
              <a:t>matlabfunc</a:t>
            </a:r>
            <a:r>
              <a:rPr lang="en-US" sz="1400" b="1" dirty="0">
                <a:ea typeface="SimSun"/>
                <a:cs typeface="Times New Roman"/>
              </a:rPr>
              <a:t>(*</a:t>
            </a:r>
            <a:r>
              <a:rPr lang="en-US" sz="1400" b="1" dirty="0" err="1">
                <a:ea typeface="SimSun"/>
                <a:cs typeface="Times New Roman"/>
              </a:rPr>
              <a:t>args,nargout</a:t>
            </a:r>
            <a:r>
              <a:rPr lang="en-US" sz="1400" b="1" dirty="0">
                <a:ea typeface="SimSun"/>
                <a:cs typeface="Times New Roman"/>
              </a:rPr>
              <a:t>=1, </a:t>
            </a:r>
            <a:r>
              <a:rPr lang="en-US" sz="1400" b="1" dirty="0" err="1">
                <a:ea typeface="SimSun"/>
                <a:cs typeface="Times New Roman"/>
              </a:rPr>
              <a:t>async</a:t>
            </a:r>
            <a:r>
              <a:rPr lang="en-US" sz="1400" b="1" dirty="0">
                <a:ea typeface="SimSun"/>
                <a:cs typeface="Times New Roman"/>
              </a:rPr>
              <a:t>=False, </a:t>
            </a:r>
            <a:r>
              <a:rPr lang="en-US" sz="1400" b="1" dirty="0" err="1">
                <a:ea typeface="SimSun"/>
                <a:cs typeface="Times New Roman"/>
              </a:rPr>
              <a:t>stdout</a:t>
            </a:r>
            <a:r>
              <a:rPr lang="en-US" sz="1400" b="1" dirty="0">
                <a:ea typeface="SimSun"/>
                <a:cs typeface="Times New Roman"/>
              </a:rPr>
              <a:t>=</a:t>
            </a:r>
            <a:r>
              <a:rPr lang="en-US" sz="1400" b="1" dirty="0" err="1">
                <a:ea typeface="SimSun"/>
                <a:cs typeface="Times New Roman"/>
              </a:rPr>
              <a:t>sys.stdout</a:t>
            </a:r>
            <a:r>
              <a:rPr lang="en-US" sz="1400" b="1" dirty="0">
                <a:ea typeface="SimSun"/>
                <a:cs typeface="Times New Roman"/>
              </a:rPr>
              <a:t>, </a:t>
            </a:r>
            <a:r>
              <a:rPr lang="en-US" sz="1400" b="1" dirty="0" err="1">
                <a:ea typeface="SimSun"/>
                <a:cs typeface="Times New Roman"/>
              </a:rPr>
              <a:t>stderr</a:t>
            </a:r>
            <a:r>
              <a:rPr lang="en-US" sz="1400" b="1" dirty="0">
                <a:ea typeface="SimSun"/>
                <a:cs typeface="Times New Roman"/>
              </a:rPr>
              <a:t>=…)</a:t>
            </a:r>
            <a:endParaRPr lang="en-US" sz="1400" dirty="0">
              <a:ea typeface="SimSun"/>
              <a:cs typeface="Times New Roman"/>
            </a:endParaRPr>
          </a:p>
          <a:p>
            <a:pPr indent="457200">
              <a:lnSpc>
                <a:spcPct val="115000"/>
              </a:lnSpc>
            </a:pPr>
            <a:r>
              <a:rPr lang="en-US" sz="1400" dirty="0">
                <a:ea typeface="SimSun"/>
                <a:cs typeface="Times New Roman"/>
              </a:rPr>
              <a:t>	exit()/quit()</a:t>
            </a:r>
          </a:p>
          <a:p>
            <a:pPr>
              <a:lnSpc>
                <a:spcPct val="115000"/>
              </a:lnSpc>
            </a:pPr>
            <a:r>
              <a:rPr lang="en-US" sz="1400" b="1" i="1" dirty="0">
                <a:ea typeface="SimSun"/>
                <a:cs typeface="Times New Roman"/>
              </a:rPr>
              <a:t>        </a:t>
            </a:r>
            <a:r>
              <a:rPr lang="en-US" sz="1400" b="1" dirty="0" err="1">
                <a:ea typeface="SimSun"/>
                <a:cs typeface="Times New Roman"/>
              </a:rPr>
              <a:t>FutureResult</a:t>
            </a:r>
            <a:endParaRPr lang="en-US" sz="1400" dirty="0">
              <a:ea typeface="SimSun"/>
              <a:cs typeface="Times New Roman"/>
            </a:endParaRPr>
          </a:p>
          <a:p>
            <a:pPr>
              <a:lnSpc>
                <a:spcPct val="115000"/>
              </a:lnSpc>
            </a:pPr>
            <a:r>
              <a:rPr lang="en-US" sz="1400" dirty="0">
                <a:ea typeface="SimSun"/>
                <a:cs typeface="Times New Roman"/>
              </a:rPr>
              <a:t>	result(timeout=None)</a:t>
            </a:r>
          </a:p>
          <a:p>
            <a:pPr>
              <a:lnSpc>
                <a:spcPct val="115000"/>
              </a:lnSpc>
            </a:pPr>
            <a:r>
              <a:rPr lang="en-US" sz="1400" dirty="0">
                <a:ea typeface="SimSun"/>
                <a:cs typeface="Times New Roman"/>
              </a:rPr>
              <a:t>	cancel()</a:t>
            </a:r>
          </a:p>
          <a:p>
            <a:pPr>
              <a:lnSpc>
                <a:spcPct val="115000"/>
              </a:lnSpc>
            </a:pPr>
            <a:r>
              <a:rPr lang="en-US" sz="1400" dirty="0">
                <a:ea typeface="SimSun"/>
                <a:cs typeface="Times New Roman"/>
              </a:rPr>
              <a:t>	done()</a:t>
            </a:r>
          </a:p>
          <a:p>
            <a:pPr>
              <a:lnSpc>
                <a:spcPct val="115000"/>
              </a:lnSpc>
            </a:pPr>
            <a:r>
              <a:rPr lang="en-US" sz="1400" dirty="0">
                <a:ea typeface="SimSun"/>
                <a:cs typeface="Times New Roman"/>
              </a:rPr>
              <a:t>	cancelled()</a:t>
            </a:r>
          </a:p>
          <a:p>
            <a:pPr>
              <a:lnSpc>
                <a:spcPct val="115000"/>
              </a:lnSpc>
            </a:pPr>
            <a:r>
              <a:rPr lang="en-US" sz="1400" b="1" i="1" dirty="0">
                <a:ea typeface="SimSun"/>
                <a:cs typeface="Times New Roman"/>
              </a:rPr>
              <a:t>        </a:t>
            </a:r>
            <a:r>
              <a:rPr lang="en-US" sz="1400" b="1" dirty="0" err="1">
                <a:ea typeface="SimSun"/>
                <a:cs typeface="Times New Roman"/>
              </a:rPr>
              <a:t>EngineError</a:t>
            </a:r>
            <a:endParaRPr lang="en-US" sz="1400" dirty="0">
              <a:ea typeface="SimSun"/>
              <a:cs typeface="Times New Roman"/>
            </a:endParaRPr>
          </a:p>
          <a:p>
            <a:pPr>
              <a:lnSpc>
                <a:spcPct val="115000"/>
              </a:lnSpc>
            </a:pPr>
            <a:r>
              <a:rPr lang="en-US" sz="1400" b="1" dirty="0">
                <a:ea typeface="SimSun"/>
                <a:cs typeface="Times New Roman"/>
              </a:rPr>
              <a:t>        </a:t>
            </a:r>
            <a:r>
              <a:rPr lang="en-US" sz="1400" b="1" dirty="0" err="1">
                <a:ea typeface="SimSun"/>
                <a:cs typeface="Times New Roman"/>
              </a:rPr>
              <a:t>EngineExecutionError</a:t>
            </a:r>
            <a:endParaRPr lang="en-US" sz="1400" dirty="0">
              <a:ea typeface="SimSun"/>
              <a:cs typeface="Times New Roman"/>
            </a:endParaRPr>
          </a:p>
          <a:p>
            <a:pPr>
              <a:lnSpc>
                <a:spcPct val="115000"/>
              </a:lnSpc>
            </a:pPr>
            <a:r>
              <a:rPr lang="en-US" sz="1400" b="1" dirty="0">
                <a:ea typeface="SimSun"/>
                <a:cs typeface="Times New Roman"/>
              </a:rPr>
              <a:t>        </a:t>
            </a:r>
            <a:r>
              <a:rPr lang="en-US" sz="1400" b="1" dirty="0" err="1">
                <a:ea typeface="SimSun"/>
                <a:cs typeface="Times New Roman"/>
              </a:rPr>
              <a:t>RejectedExecutionError</a:t>
            </a:r>
            <a:r>
              <a:rPr lang="en-US" sz="1400" dirty="0">
                <a:ea typeface="SimSun"/>
                <a:cs typeface="Times New Roman"/>
              </a:rPr>
              <a:t> </a:t>
            </a:r>
          </a:p>
          <a:p>
            <a:pPr algn="ctr">
              <a:lnSpc>
                <a:spcPct val="115000"/>
              </a:lnSpc>
            </a:pPr>
            <a:r>
              <a:rPr lang="en-US" sz="1400" dirty="0">
                <a:ea typeface="SimSun"/>
                <a:cs typeface="Times New Roman"/>
              </a:rPr>
              <a:t> </a:t>
            </a:r>
          </a:p>
        </p:txBody>
      </p:sp>
      <p:sp>
        <p:nvSpPr>
          <p:cNvPr id="5" name="Rectangle 4"/>
          <p:cNvSpPr/>
          <p:nvPr/>
        </p:nvSpPr>
        <p:spPr>
          <a:xfrm>
            <a:off x="1598429" y="1143001"/>
            <a:ext cx="839972" cy="431165"/>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0" rIns="91440" bIns="45720" numCol="1" spcCol="0" rtlCol="0" fromWordArt="0" anchor="t" anchorCtr="0" forceAA="0" compatLnSpc="1">
            <a:prstTxWarp prst="textNoShape">
              <a:avLst/>
            </a:prstTxWarp>
            <a:noAutofit/>
          </a:bodyPr>
          <a:lstStyle/>
          <a:p>
            <a:pPr>
              <a:lnSpc>
                <a:spcPct val="115000"/>
              </a:lnSpc>
              <a:spcBef>
                <a:spcPts val="1000"/>
              </a:spcBef>
              <a:spcAft>
                <a:spcPts val="1000"/>
              </a:spcAft>
            </a:pPr>
            <a:r>
              <a:rPr lang="en-US" sz="1600" b="1" dirty="0">
                <a:ea typeface="SimSun"/>
                <a:cs typeface="Times New Roman"/>
              </a:rPr>
              <a:t>engine</a:t>
            </a:r>
            <a:endParaRPr lang="en-US" sz="1600" dirty="0">
              <a:ea typeface="SimSun"/>
              <a:cs typeface="Times New Roman"/>
            </a:endParaRPr>
          </a:p>
        </p:txBody>
      </p:sp>
      <p:sp>
        <p:nvSpPr>
          <p:cNvPr id="8" name="Rectangle 7"/>
          <p:cNvSpPr/>
          <p:nvPr/>
        </p:nvSpPr>
        <p:spPr>
          <a:xfrm>
            <a:off x="760229" y="1143000"/>
            <a:ext cx="914399" cy="431165"/>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0" rIns="91440" bIns="45720" numCol="1" spcCol="0" rtlCol="0" fromWordArt="0" anchor="t" anchorCtr="0" forceAA="0" compatLnSpc="1">
            <a:prstTxWarp prst="textNoShape">
              <a:avLst/>
            </a:prstTxWarp>
            <a:noAutofit/>
          </a:bodyPr>
          <a:lstStyle/>
          <a:p>
            <a:pPr algn="ctr">
              <a:lnSpc>
                <a:spcPct val="115000"/>
              </a:lnSpc>
              <a:spcBef>
                <a:spcPts val="1000"/>
              </a:spcBef>
              <a:spcAft>
                <a:spcPts val="1000"/>
              </a:spcAft>
            </a:pPr>
            <a:r>
              <a:rPr lang="en-US" sz="1600" b="1" dirty="0">
                <a:ea typeface="SimSun"/>
                <a:cs typeface="Times New Roman"/>
              </a:rPr>
              <a:t>matlab</a:t>
            </a:r>
            <a:endParaRPr lang="en-US" sz="1600" dirty="0">
              <a:ea typeface="SimSun"/>
              <a:cs typeface="Times New Roman"/>
            </a:endParaRPr>
          </a:p>
        </p:txBody>
      </p:sp>
      <p:sp>
        <p:nvSpPr>
          <p:cNvPr id="2" name="Rectangle 6"/>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1524001" y="245646"/>
            <a:ext cx="18473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z="1000">
              <a:latin typeface="Calibri" pitchFamily="34" charset="0"/>
              <a:ea typeface="SimSun" pitchFamily="2" charset="-122"/>
              <a:cs typeface="Times New Roman" pitchFamily="18" charset="0"/>
            </a:endParaRPr>
          </a:p>
          <a:p>
            <a:pPr eaLnBrk="0" fontAlgn="base" hangingPunct="0">
              <a:spcBef>
                <a:spcPct val="0"/>
              </a:spcBef>
              <a:spcAft>
                <a:spcPct val="0"/>
              </a:spcAft>
            </a:pPr>
            <a:br>
              <a:rPr lang="en-US" sz="1000">
                <a:latin typeface="Calibri" pitchFamily="34" charset="0"/>
                <a:ea typeface="SimSun" pitchFamily="2" charset="-122"/>
                <a:cs typeface="Times New Roman" pitchFamily="18" charset="0"/>
              </a:rPr>
            </a:br>
            <a:endParaRPr lang="en-US">
              <a:latin typeface="Arial" pitchFamily="34" charset="0"/>
              <a:cs typeface="Arial" pitchFamily="34" charset="0"/>
            </a:endParaRPr>
          </a:p>
        </p:txBody>
      </p:sp>
      <p:sp>
        <p:nvSpPr>
          <p:cNvPr id="11" name="Rectangle 10"/>
          <p:cNvSpPr/>
          <p:nvPr/>
        </p:nvSpPr>
        <p:spPr>
          <a:xfrm>
            <a:off x="2438400" y="1143000"/>
            <a:ext cx="7315200" cy="431166"/>
          </a:xfrm>
          <a:prstGeom prst="rect">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0" rIns="91440" bIns="45720" numCol="1" spcCol="0" rtlCol="0" fromWordArt="0" anchor="t" anchorCtr="0" forceAA="0" compatLnSpc="1">
            <a:prstTxWarp prst="textNoShape">
              <a:avLst/>
            </a:prstTxWarp>
            <a:noAutofit/>
          </a:bodyPr>
          <a:lstStyle/>
          <a:p>
            <a:r>
              <a:rPr lang="en-US" sz="1400" dirty="0">
                <a:ea typeface="SimSun"/>
                <a:cs typeface="Times New Roman"/>
              </a:rPr>
              <a:t>(Function)</a:t>
            </a:r>
          </a:p>
          <a:p>
            <a:pPr>
              <a:spcAft>
                <a:spcPts val="1000"/>
              </a:spcAft>
            </a:pPr>
            <a:r>
              <a:rPr lang="en-US" sz="1400" dirty="0">
                <a:ea typeface="SimSun"/>
                <a:cs typeface="Times New Roman"/>
              </a:rPr>
              <a:t>        </a:t>
            </a:r>
            <a:r>
              <a:rPr lang="en-US" sz="1400" dirty="0" err="1">
                <a:ea typeface="SimSun"/>
                <a:cs typeface="Times New Roman"/>
              </a:rPr>
              <a:t>start_matlab</a:t>
            </a:r>
            <a:r>
              <a:rPr lang="en-US" sz="1400" dirty="0">
                <a:ea typeface="SimSun"/>
                <a:cs typeface="Times New Roman"/>
              </a:rPr>
              <a:t>()</a:t>
            </a:r>
          </a:p>
        </p:txBody>
      </p:sp>
      <p:sp>
        <p:nvSpPr>
          <p:cNvPr id="6" name="Content Placeholder 2">
            <a:extLst>
              <a:ext uri="{FF2B5EF4-FFF2-40B4-BE49-F238E27FC236}">
                <a16:creationId xmlns:a16="http://schemas.microsoft.com/office/drawing/2014/main" id="{77A8154B-5CE5-20D2-EB71-131B2224AC17}"/>
              </a:ext>
            </a:extLst>
          </p:cNvPr>
          <p:cNvSpPr txBox="1">
            <a:spLocks/>
          </p:cNvSpPr>
          <p:nvPr/>
        </p:nvSpPr>
        <p:spPr>
          <a:xfrm>
            <a:off x="2055628" y="4986416"/>
            <a:ext cx="8077200" cy="17526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vert="horz" lIns="91440" tIns="91440" rIns="91440" bIns="91440" numCol="1" spcCol="365760" rtlCol="0">
            <a:noAutofit/>
          </a:bodyPr>
          <a:lstStyle>
            <a:defPPr>
              <a:defRPr lang="en-US"/>
            </a:defPPr>
            <a:lvl1pPr lvl="0" indent="0">
              <a:lnSpc>
                <a:spcPct val="90000"/>
              </a:lnSpc>
              <a:spcBef>
                <a:spcPct val="20000"/>
              </a:spcBef>
              <a:buClr>
                <a:schemeClr val="tx2"/>
              </a:buClr>
              <a:buSzTx/>
              <a:buFont typeface="Wingdings" pitchFamily="2" charset="2"/>
              <a:buNone/>
              <a:defRPr sz="1600" b="1">
                <a:solidFill>
                  <a:schemeClr val="bg1"/>
                </a:solidFill>
                <a:latin typeface="Arial" pitchFamily="34" charset="0"/>
                <a:cs typeface="Arial" pitchFamily="34" charset="0"/>
              </a:defRPr>
            </a:lvl1pPr>
            <a:lvl2pPr marL="742950" indent="-285750">
              <a:lnSpc>
                <a:spcPct val="105000"/>
              </a:lnSpc>
              <a:spcBef>
                <a:spcPct val="20000"/>
              </a:spcBef>
              <a:buClr>
                <a:schemeClr val="tx2"/>
              </a:buClr>
              <a:buFont typeface="Arial" pitchFamily="34" charset="0"/>
              <a:buChar char="–"/>
              <a:defRPr sz="2000">
                <a:solidFill>
                  <a:schemeClr val="lt1"/>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solidFill>
                  <a:schemeClr val="lt1"/>
                </a:solidFill>
                <a:latin typeface="Arial" pitchFamily="34" charset="0"/>
                <a:cs typeface="Arial" pitchFamily="34" charset="0"/>
              </a:defRPr>
            </a:lvl3pPr>
            <a:lvl4pPr marL="1600200" indent="-228600">
              <a:lnSpc>
                <a:spcPct val="105000"/>
              </a:lnSpc>
              <a:spcBef>
                <a:spcPct val="20000"/>
              </a:spcBef>
              <a:buFont typeface="Arial" pitchFamily="34" charset="0"/>
              <a:buNone/>
              <a:defRPr sz="1600">
                <a:solidFill>
                  <a:schemeClr val="lt1"/>
                </a:solidFill>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solidFill>
                  <a:schemeClr val="lt1"/>
                </a:solidFill>
                <a:latin typeface="Arial" pitchFamily="34" charset="0"/>
                <a:cs typeface="Arial" pitchFamily="34" charset="0"/>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t>C:\&gt;C:\Python39\python.exe</a:t>
            </a:r>
          </a:p>
          <a:p>
            <a:r>
              <a:rPr lang="en-US" dirty="0"/>
              <a:t>&gt;&gt;&gt; import </a:t>
            </a:r>
            <a:r>
              <a:rPr lang="en-US" dirty="0" err="1"/>
              <a:t>matlab.engine</a:t>
            </a:r>
            <a:endParaRPr lang="en-US" dirty="0"/>
          </a:p>
          <a:p>
            <a:r>
              <a:rPr lang="en-US" dirty="0"/>
              <a:t>&gt;&gt;&gt; </a:t>
            </a:r>
            <a:r>
              <a:rPr lang="en-US" dirty="0" err="1"/>
              <a:t>eng</a:t>
            </a:r>
            <a:r>
              <a:rPr lang="en-US" dirty="0"/>
              <a:t> = </a:t>
            </a:r>
            <a:r>
              <a:rPr lang="en-US" dirty="0" err="1"/>
              <a:t>matlab.engine.start_matlab</a:t>
            </a:r>
            <a:r>
              <a:rPr lang="en-US" dirty="0"/>
              <a:t>()</a:t>
            </a:r>
          </a:p>
          <a:p>
            <a:r>
              <a:rPr lang="en-US" dirty="0"/>
              <a:t>&gt;&gt;&gt; </a:t>
            </a:r>
            <a:r>
              <a:rPr lang="en-US" dirty="0" err="1"/>
              <a:t>eng.sqrt</a:t>
            </a:r>
            <a:r>
              <a:rPr lang="en-US" dirty="0"/>
              <a:t>(4.0)</a:t>
            </a:r>
          </a:p>
          <a:p>
            <a:r>
              <a:rPr lang="en-US" dirty="0"/>
              <a:t>2.0</a:t>
            </a:r>
          </a:p>
          <a:p>
            <a:r>
              <a:rPr lang="en-US" dirty="0"/>
              <a:t>&gt;&gt;&gt; </a:t>
            </a:r>
            <a:r>
              <a:rPr lang="en-US" dirty="0" err="1"/>
              <a:t>eng.exit</a:t>
            </a:r>
            <a:r>
              <a:rPr lang="en-US" dirty="0"/>
              <a:t>()</a:t>
            </a:r>
          </a:p>
        </p:txBody>
      </p:sp>
    </p:spTree>
    <p:extLst>
      <p:ext uri="{BB962C8B-B14F-4D97-AF65-F5344CB8AC3E}">
        <p14:creationId xmlns:p14="http://schemas.microsoft.com/office/powerpoint/2010/main" val="30853067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Install MATLAB Engine for Python</a:t>
            </a:r>
          </a:p>
        </p:txBody>
      </p:sp>
      <p:sp>
        <p:nvSpPr>
          <p:cNvPr id="38" name="Content Placeholder 37"/>
          <p:cNvSpPr>
            <a:spLocks noGrp="1"/>
          </p:cNvSpPr>
          <p:nvPr>
            <p:ph idx="1"/>
          </p:nvPr>
        </p:nvSpPr>
        <p:spPr/>
        <p:txBody>
          <a:bodyPr/>
          <a:lstStyle/>
          <a:p>
            <a:r>
              <a:rPr lang="en-US" sz="1800" dirty="0"/>
              <a:t>With PIP from PYPI </a:t>
            </a:r>
            <a:r>
              <a:rPr lang="en-US" sz="1800" dirty="0">
                <a:hlinkClick r:id="rId3"/>
              </a:rPr>
              <a:t>https://pypi.org/project/matlabengine</a:t>
            </a:r>
            <a:r>
              <a:rPr lang="en-US" sz="1800" dirty="0"/>
              <a:t> </a:t>
            </a:r>
          </a:p>
          <a:p>
            <a:pPr marL="458340" lvl="1" indent="0">
              <a:buNone/>
            </a:pPr>
            <a:endParaRPr lang="en-US" sz="1400" dirty="0"/>
          </a:p>
          <a:p>
            <a:pPr marL="458340" lvl="1" indent="0">
              <a:buNone/>
            </a:pPr>
            <a:r>
              <a:rPr lang="en-US" sz="1800" i="1" dirty="0"/>
              <a:t>	python -m pip install </a:t>
            </a:r>
            <a:r>
              <a:rPr lang="en-US" sz="1800" i="1" dirty="0" err="1"/>
              <a:t>matlabengine</a:t>
            </a:r>
            <a:endParaRPr lang="en-US" sz="1800" i="1" dirty="0"/>
          </a:p>
          <a:p>
            <a:endParaRPr lang="en-US" sz="1800" dirty="0"/>
          </a:p>
          <a:p>
            <a:r>
              <a:rPr lang="en-US" sz="1800" dirty="0"/>
              <a:t>Python Engine from MATLABROOT</a:t>
            </a:r>
            <a:endParaRPr lang="en-US" sz="1400" dirty="0"/>
          </a:p>
          <a:p>
            <a:endParaRPr lang="en-US" sz="1400" dirty="0"/>
          </a:p>
          <a:p>
            <a:pPr marL="457200" lvl="1" indent="0">
              <a:buNone/>
            </a:pPr>
            <a:r>
              <a:rPr lang="en-US" sz="1800" i="1" dirty="0"/>
              <a:t>	$</a:t>
            </a:r>
            <a:r>
              <a:rPr lang="en-US" sz="1800" i="1" dirty="0" err="1"/>
              <a:t>matlabroot</a:t>
            </a:r>
            <a:r>
              <a:rPr lang="en-US" sz="1800" i="1" dirty="0"/>
              <a:t>$\extern\engines\python&gt;C:\Python27\python.exe setup.py install</a:t>
            </a:r>
          </a:p>
          <a:p>
            <a:pPr marL="457200" lvl="1" indent="0">
              <a:buNone/>
            </a:pPr>
            <a:endParaRPr lang="en-US" sz="1800" i="1" dirty="0"/>
          </a:p>
          <a:p>
            <a:pPr marL="457200" lvl="1" indent="0">
              <a:buNone/>
            </a:pPr>
            <a:r>
              <a:rPr lang="en-US" sz="1800" dirty="0"/>
              <a:t>Or</a:t>
            </a:r>
          </a:p>
          <a:p>
            <a:pPr marL="457200" lvl="1" indent="0">
              <a:buNone/>
            </a:pPr>
            <a:endParaRPr lang="en-US" sz="1800" dirty="0"/>
          </a:p>
          <a:p>
            <a:pPr marL="457200" lvl="1" indent="0">
              <a:buNone/>
            </a:pPr>
            <a:r>
              <a:rPr lang="en-US" sz="1800" i="1" dirty="0"/>
              <a:t>	cd “$</a:t>
            </a:r>
            <a:r>
              <a:rPr lang="en-US" sz="1800" i="1" dirty="0" err="1"/>
              <a:t>matlabroot</a:t>
            </a:r>
            <a:r>
              <a:rPr lang="en-US" sz="1800" i="1" dirty="0"/>
              <a:t>$\extern\engines\python"</a:t>
            </a:r>
          </a:p>
          <a:p>
            <a:pPr marL="457200" lvl="1" indent="0">
              <a:buNone/>
            </a:pPr>
            <a:r>
              <a:rPr lang="en-US" sz="1800" i="1" dirty="0"/>
              <a:t>	python -m pip install .</a:t>
            </a:r>
          </a:p>
          <a:p>
            <a:pPr marL="0" indent="0">
              <a:buNone/>
            </a:pPr>
            <a:endParaRPr lang="en-US" sz="1800" dirty="0"/>
          </a:p>
          <a:p>
            <a:endParaRPr lang="en-US" sz="1800" dirty="0"/>
          </a:p>
          <a:p>
            <a:pPr marL="0" indent="0">
              <a:buNone/>
            </a:pPr>
            <a:endParaRPr lang="en-US" sz="1800" dirty="0"/>
          </a:p>
        </p:txBody>
      </p:sp>
      <p:sp>
        <p:nvSpPr>
          <p:cNvPr id="9" name="TextBox 8">
            <a:extLst>
              <a:ext uri="{FF2B5EF4-FFF2-40B4-BE49-F238E27FC236}">
                <a16:creationId xmlns:a16="http://schemas.microsoft.com/office/drawing/2014/main" id="{6D5231B0-8DFE-99C9-0796-22F3CC351114}"/>
              </a:ext>
            </a:extLst>
          </p:cNvPr>
          <p:cNvSpPr txBox="1"/>
          <p:nvPr/>
        </p:nvSpPr>
        <p:spPr>
          <a:xfrm>
            <a:off x="889002" y="6063734"/>
            <a:ext cx="10210800" cy="369332"/>
          </a:xfrm>
          <a:prstGeom prst="rect">
            <a:avLst/>
          </a:prstGeom>
          <a:noFill/>
        </p:spPr>
        <p:txBody>
          <a:bodyPr wrap="square">
            <a:spAutoFit/>
          </a:bodyPr>
          <a:lstStyle/>
          <a:p>
            <a:r>
              <a:rPr lang="en-US" dirty="0">
                <a:hlinkClick r:id="rId4"/>
              </a:rPr>
              <a:t>https://www.mathworks.com/help/matlab/matlab_external/install-the-matlab-engine-for-python.html</a:t>
            </a:r>
            <a:endParaRPr lang="en-US" dirty="0"/>
          </a:p>
        </p:txBody>
      </p:sp>
    </p:spTree>
    <p:extLst>
      <p:ext uri="{BB962C8B-B14F-4D97-AF65-F5344CB8AC3E}">
        <p14:creationId xmlns:p14="http://schemas.microsoft.com/office/powerpoint/2010/main" val="7172027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97A919B-5364-4983-981D-CAE2D3B03C08}"/>
              </a:ext>
            </a:extLst>
          </p:cNvPr>
          <p:cNvSpPr/>
          <p:nvPr/>
        </p:nvSpPr>
        <p:spPr>
          <a:xfrm>
            <a:off x="533400" y="4953000"/>
            <a:ext cx="7924800" cy="1524000"/>
          </a:xfrm>
          <a:prstGeom prst="roundRect">
            <a:avLst/>
          </a:prstGeom>
          <a:solidFill>
            <a:srgbClr val="95B3D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18280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698309-AE86-457B-A1D9-7D2A53C777C0}"/>
              </a:ext>
            </a:extLst>
          </p:cNvPr>
          <p:cNvSpPr>
            <a:spLocks noGrp="1"/>
          </p:cNvSpPr>
          <p:nvPr>
            <p:ph type="title"/>
          </p:nvPr>
        </p:nvSpPr>
        <p:spPr/>
        <p:txBody>
          <a:bodyPr/>
          <a:lstStyle/>
          <a:p>
            <a:r>
              <a:rPr lang="en-US" dirty="0"/>
              <a:t>Desired Deployment Workflow</a:t>
            </a:r>
            <a:endParaRPr lang="en-US" sz="2000" dirty="0">
              <a:solidFill>
                <a:schemeClr val="tx1"/>
              </a:solidFill>
            </a:endParaRPr>
          </a:p>
        </p:txBody>
      </p:sp>
      <p:sp>
        <p:nvSpPr>
          <p:cNvPr id="27" name="Freeform: Shape 26">
            <a:extLst>
              <a:ext uri="{FF2B5EF4-FFF2-40B4-BE49-F238E27FC236}">
                <a16:creationId xmlns:a16="http://schemas.microsoft.com/office/drawing/2014/main" id="{87B5A461-7581-4BDE-BE55-921BE385F5D2}"/>
              </a:ext>
            </a:extLst>
          </p:cNvPr>
          <p:cNvSpPr/>
          <p:nvPr/>
        </p:nvSpPr>
        <p:spPr>
          <a:xfrm>
            <a:off x="2438401" y="2004646"/>
            <a:ext cx="3651738" cy="990600"/>
          </a:xfrm>
          <a:custGeom>
            <a:avLst/>
            <a:gdLst>
              <a:gd name="connsiteX0" fmla="*/ 0 w 3676650"/>
              <a:gd name="connsiteY0" fmla="*/ 476250 h 600075"/>
              <a:gd name="connsiteX1" fmla="*/ 0 w 3676650"/>
              <a:gd name="connsiteY1" fmla="*/ 0 h 600075"/>
              <a:gd name="connsiteX2" fmla="*/ 3676650 w 3676650"/>
              <a:gd name="connsiteY2" fmla="*/ 0 h 600075"/>
              <a:gd name="connsiteX3" fmla="*/ 3676650 w 3676650"/>
              <a:gd name="connsiteY3" fmla="*/ 600075 h 600075"/>
            </a:gdLst>
            <a:ahLst/>
            <a:cxnLst>
              <a:cxn ang="0">
                <a:pos x="connsiteX0" y="connsiteY0"/>
              </a:cxn>
              <a:cxn ang="0">
                <a:pos x="connsiteX1" y="connsiteY1"/>
              </a:cxn>
              <a:cxn ang="0">
                <a:pos x="connsiteX2" y="connsiteY2"/>
              </a:cxn>
              <a:cxn ang="0">
                <a:pos x="connsiteX3" y="connsiteY3"/>
              </a:cxn>
            </a:cxnLst>
            <a:rect l="l" t="t" r="r" b="b"/>
            <a:pathLst>
              <a:path w="3676650" h="600075">
                <a:moveTo>
                  <a:pt x="0" y="476250"/>
                </a:moveTo>
                <a:lnTo>
                  <a:pt x="0" y="0"/>
                </a:lnTo>
                <a:lnTo>
                  <a:pt x="3676650" y="0"/>
                </a:lnTo>
                <a:lnTo>
                  <a:pt x="3676650" y="600075"/>
                </a:lnTo>
              </a:path>
            </a:pathLst>
          </a:custGeom>
          <a:noFill/>
          <a:ln w="57150">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C473419-8F41-497E-B62D-B3628C5FB5DD}"/>
              </a:ext>
            </a:extLst>
          </p:cNvPr>
          <p:cNvGrpSpPr/>
          <p:nvPr/>
        </p:nvGrpSpPr>
        <p:grpSpPr>
          <a:xfrm>
            <a:off x="4945886" y="2286000"/>
            <a:ext cx="2300228" cy="2491567"/>
            <a:chOff x="5424886" y="2641681"/>
            <a:chExt cx="1385543" cy="1500796"/>
          </a:xfrm>
        </p:grpSpPr>
        <p:sp>
          <p:nvSpPr>
            <p:cNvPr id="15" name="TextBox 14">
              <a:extLst>
                <a:ext uri="{FF2B5EF4-FFF2-40B4-BE49-F238E27FC236}">
                  <a16:creationId xmlns:a16="http://schemas.microsoft.com/office/drawing/2014/main" id="{0733F698-D6ED-4E19-98E9-509F04D5484D}"/>
                </a:ext>
              </a:extLst>
            </p:cNvPr>
            <p:cNvSpPr txBox="1"/>
            <p:nvPr/>
          </p:nvSpPr>
          <p:spPr>
            <a:xfrm>
              <a:off x="5509446" y="3827315"/>
              <a:ext cx="1216424" cy="315162"/>
            </a:xfrm>
            <a:prstGeom prst="rect">
              <a:avLst/>
            </a:prstGeom>
            <a:noFill/>
          </p:spPr>
          <p:txBody>
            <a:bodyPr wrap="none" rtlCol="0">
              <a:spAutoFit/>
            </a:bodyPr>
            <a:lstStyle/>
            <a:p>
              <a:pPr algn="ctr"/>
              <a:r>
                <a:rPr lang="en-US" sz="2800" b="1" dirty="0">
                  <a:solidFill>
                    <a:srgbClr val="125687"/>
                  </a:solidFill>
                  <a:latin typeface="Calibri" panose="020F0502020204030204" pitchFamily="34" charset="0"/>
                  <a:cs typeface="Calibri" panose="020F0502020204030204" pitchFamily="34" charset="0"/>
                </a:rPr>
                <a:t>Deployment</a:t>
              </a:r>
            </a:p>
          </p:txBody>
        </p:sp>
        <p:pic>
          <p:nvPicPr>
            <p:cNvPr id="16" name="Graphic 15">
              <a:extLst>
                <a:ext uri="{FF2B5EF4-FFF2-40B4-BE49-F238E27FC236}">
                  <a16:creationId xmlns:a16="http://schemas.microsoft.com/office/drawing/2014/main" id="{F9EC3AB0-0526-4C1F-BFFB-A2DC70C2B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4886" y="2641681"/>
              <a:ext cx="1385543" cy="1385542"/>
            </a:xfrm>
            <a:prstGeom prst="rect">
              <a:avLst/>
            </a:prstGeom>
          </p:spPr>
        </p:pic>
      </p:grpSp>
      <p:grpSp>
        <p:nvGrpSpPr>
          <p:cNvPr id="20" name="Group 19">
            <a:extLst>
              <a:ext uri="{FF2B5EF4-FFF2-40B4-BE49-F238E27FC236}">
                <a16:creationId xmlns:a16="http://schemas.microsoft.com/office/drawing/2014/main" id="{4D60FDAB-2CC2-455B-A84F-7AAA9534F22E}"/>
              </a:ext>
            </a:extLst>
          </p:cNvPr>
          <p:cNvGrpSpPr/>
          <p:nvPr/>
        </p:nvGrpSpPr>
        <p:grpSpPr>
          <a:xfrm>
            <a:off x="8982076" y="2828216"/>
            <a:ext cx="1947985" cy="1687181"/>
            <a:chOff x="9013759" y="2767700"/>
            <a:chExt cx="1527046" cy="1322599"/>
          </a:xfrm>
        </p:grpSpPr>
        <p:pic>
          <p:nvPicPr>
            <p:cNvPr id="29" name="Picture 28">
              <a:extLst>
                <a:ext uri="{FF2B5EF4-FFF2-40B4-BE49-F238E27FC236}">
                  <a16:creationId xmlns:a16="http://schemas.microsoft.com/office/drawing/2014/main" id="{C44EAA75-D090-4E1E-BEDC-49C1B9A12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3759" y="2767700"/>
              <a:ext cx="1527046" cy="1322599"/>
            </a:xfrm>
            <a:prstGeom prst="rect">
              <a:avLst/>
            </a:prstGeom>
          </p:spPr>
        </p:pic>
        <p:pic>
          <p:nvPicPr>
            <p:cNvPr id="30" name="Picture 4" descr="Image result for python language image transparent">
              <a:extLst>
                <a:ext uri="{FF2B5EF4-FFF2-40B4-BE49-F238E27FC236}">
                  <a16:creationId xmlns:a16="http://schemas.microsoft.com/office/drawing/2014/main" id="{6C86F2A2-6CCF-4633-9726-5E0E74DF81A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314" r="25397"/>
            <a:stretch/>
          </p:blipFill>
          <p:spPr bwMode="auto">
            <a:xfrm>
              <a:off x="9435231" y="2924504"/>
              <a:ext cx="684103" cy="693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54600082-0065-4FD7-9A01-CE4EB77FE0E0}"/>
              </a:ext>
            </a:extLst>
          </p:cNvPr>
          <p:cNvGrpSpPr/>
          <p:nvPr/>
        </p:nvGrpSpPr>
        <p:grpSpPr>
          <a:xfrm>
            <a:off x="1462853" y="2828216"/>
            <a:ext cx="1947985" cy="1687181"/>
            <a:chOff x="1651196" y="2767700"/>
            <a:chExt cx="1527046" cy="1322599"/>
          </a:xfrm>
        </p:grpSpPr>
        <p:pic>
          <p:nvPicPr>
            <p:cNvPr id="32" name="Picture 31">
              <a:extLst>
                <a:ext uri="{FF2B5EF4-FFF2-40B4-BE49-F238E27FC236}">
                  <a16:creationId xmlns:a16="http://schemas.microsoft.com/office/drawing/2014/main" id="{3F163748-06DA-48CC-B66E-F544260548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1196" y="2767700"/>
              <a:ext cx="1527046" cy="1322599"/>
            </a:xfrm>
            <a:prstGeom prst="rect">
              <a:avLst/>
            </a:prstGeom>
          </p:spPr>
        </p:pic>
        <p:pic>
          <p:nvPicPr>
            <p:cNvPr id="33" name="Picture 32">
              <a:extLst>
                <a:ext uri="{FF2B5EF4-FFF2-40B4-BE49-F238E27FC236}">
                  <a16:creationId xmlns:a16="http://schemas.microsoft.com/office/drawing/2014/main" id="{F43AA2AE-38FD-4347-A08E-D586CBA6DD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9452" y="2970231"/>
              <a:ext cx="670534" cy="602509"/>
            </a:xfrm>
            <a:prstGeom prst="rect">
              <a:avLst/>
            </a:prstGeom>
          </p:spPr>
        </p:pic>
      </p:grpSp>
      <p:cxnSp>
        <p:nvCxnSpPr>
          <p:cNvPr id="17" name="Straight Connector 16">
            <a:extLst>
              <a:ext uri="{FF2B5EF4-FFF2-40B4-BE49-F238E27FC236}">
                <a16:creationId xmlns:a16="http://schemas.microsoft.com/office/drawing/2014/main" id="{3E3141D9-409D-40FA-BD30-3F479E14B3B9}"/>
              </a:ext>
            </a:extLst>
          </p:cNvPr>
          <p:cNvCxnSpPr>
            <a:cxnSpLocks/>
          </p:cNvCxnSpPr>
          <p:nvPr/>
        </p:nvCxnSpPr>
        <p:spPr>
          <a:xfrm flipH="1">
            <a:off x="6934201" y="3505200"/>
            <a:ext cx="2047875" cy="0"/>
          </a:xfrm>
          <a:prstGeom prst="line">
            <a:avLst/>
          </a:prstGeom>
          <a:ln w="571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281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title"/>
          </p:nvPr>
        </p:nvSpPr>
        <p:spPr/>
        <p:txBody>
          <a:bodyPr/>
          <a:lstStyle/>
          <a:p>
            <a:r>
              <a:rPr lang="en-US" b="1" dirty="0"/>
              <a:t>Choosing the Right Deployment Solution</a:t>
            </a:r>
            <a:endParaRPr lang="en-US" sz="2000" b="1" dirty="0">
              <a:solidFill>
                <a:schemeClr val="tx1"/>
              </a:solidFill>
            </a:endParaRPr>
          </a:p>
        </p:txBody>
      </p:sp>
      <p:grpSp>
        <p:nvGrpSpPr>
          <p:cNvPr id="30" name="Group 29"/>
          <p:cNvGrpSpPr/>
          <p:nvPr/>
        </p:nvGrpSpPr>
        <p:grpSpPr>
          <a:xfrm>
            <a:off x="8114311" y="1631528"/>
            <a:ext cx="1775950" cy="934289"/>
            <a:chOff x="3960285" y="1829804"/>
            <a:chExt cx="1775950" cy="934289"/>
          </a:xfrm>
        </p:grpSpPr>
        <p:grpSp>
          <p:nvGrpSpPr>
            <p:cNvPr id="31" name="Group 30"/>
            <p:cNvGrpSpPr/>
            <p:nvPr/>
          </p:nvGrpSpPr>
          <p:grpSpPr>
            <a:xfrm>
              <a:off x="4419599" y="1829804"/>
              <a:ext cx="1288440" cy="529421"/>
              <a:chOff x="569705" y="1878133"/>
              <a:chExt cx="1067048" cy="386532"/>
            </a:xfrm>
          </p:grpSpPr>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05" y="1878133"/>
                <a:ext cx="511350" cy="38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1056344" y="1905000"/>
                <a:ext cx="580409" cy="224709"/>
              </a:xfrm>
              <a:prstGeom prst="rect">
                <a:avLst/>
              </a:prstGeom>
              <a:noFill/>
            </p:spPr>
            <p:txBody>
              <a:bodyPr wrap="none" rtlCol="0">
                <a:spAutoFit/>
              </a:bodyPr>
              <a:lstStyle/>
              <a:p>
                <a:r>
                  <a:rPr lang="en-US" sz="1400" b="1" dirty="0">
                    <a:latin typeface="Arial" pitchFamily="34" charset="0"/>
                    <a:cs typeface="Arial" pitchFamily="34" charset="0"/>
                  </a:rPr>
                  <a:t>.c/</a:t>
                </a:r>
                <a:r>
                  <a:rPr lang="en-US" sz="1400" b="1" dirty="0" err="1">
                    <a:latin typeface="Arial" pitchFamily="34" charset="0"/>
                    <a:cs typeface="Arial" pitchFamily="34" charset="0"/>
                  </a:rPr>
                  <a:t>cpp</a:t>
                </a:r>
                <a:endParaRPr lang="en-US" sz="1400" b="1" dirty="0">
                  <a:latin typeface="Arial" pitchFamily="34" charset="0"/>
                  <a:cs typeface="Arial" pitchFamily="34" charset="0"/>
                </a:endParaRPr>
              </a:p>
            </p:txBody>
          </p:sp>
        </p:grpSp>
        <p:sp>
          <p:nvSpPr>
            <p:cNvPr id="32" name="Text Box 135"/>
            <p:cNvSpPr txBox="1">
              <a:spLocks noChangeArrowheads="1"/>
            </p:cNvSpPr>
            <p:nvPr/>
          </p:nvSpPr>
          <p:spPr bwMode="auto">
            <a:xfrm>
              <a:off x="3960285" y="2427543"/>
              <a:ext cx="1775950" cy="336550"/>
            </a:xfrm>
            <a:prstGeom prst="rect">
              <a:avLst/>
            </a:prstGeom>
            <a:noFill/>
            <a:ln w="9525">
              <a:noFill/>
              <a:miter lim="800000"/>
              <a:headEnd/>
              <a:tailEnd/>
            </a:ln>
          </p:spPr>
          <p:txBody>
            <a:bodyPr wrap="square">
              <a:spAutoFit/>
            </a:bodyPr>
            <a:lstStyle/>
            <a:p>
              <a:pPr algn="ctr" eaLnBrk="0" hangingPunct="0">
                <a:spcBef>
                  <a:spcPct val="50000"/>
                </a:spcBef>
                <a:buNone/>
              </a:pPr>
              <a:r>
                <a:rPr lang="en-US" sz="1600" b="1" dirty="0">
                  <a:latin typeface="Arial" pitchFamily="34" charset="0"/>
                </a:rPr>
                <a:t>MATLAB Coder</a:t>
              </a:r>
            </a:p>
          </p:txBody>
        </p:sp>
      </p:grpSp>
      <p:grpSp>
        <p:nvGrpSpPr>
          <p:cNvPr id="2" name="Group 1"/>
          <p:cNvGrpSpPr/>
          <p:nvPr/>
        </p:nvGrpSpPr>
        <p:grpSpPr>
          <a:xfrm>
            <a:off x="4800600" y="1447800"/>
            <a:ext cx="2590800" cy="1118017"/>
            <a:chOff x="7452519" y="1143000"/>
            <a:chExt cx="2590800" cy="1118017"/>
          </a:xfrm>
        </p:grpSpPr>
        <p:sp>
          <p:nvSpPr>
            <p:cNvPr id="27" name="Text Box 140"/>
            <p:cNvSpPr txBox="1">
              <a:spLocks noChangeArrowheads="1"/>
            </p:cNvSpPr>
            <p:nvPr/>
          </p:nvSpPr>
          <p:spPr bwMode="auto">
            <a:xfrm>
              <a:off x="7452519" y="1922463"/>
              <a:ext cx="2590800" cy="338554"/>
            </a:xfrm>
            <a:prstGeom prst="rect">
              <a:avLst/>
            </a:prstGeom>
            <a:noFill/>
            <a:ln w="9525">
              <a:noFill/>
              <a:miter lim="800000"/>
              <a:headEnd/>
              <a:tailEnd/>
            </a:ln>
          </p:spPr>
          <p:txBody>
            <a:bodyPr wrap="square">
              <a:spAutoFit/>
            </a:bodyPr>
            <a:lstStyle/>
            <a:p>
              <a:pPr algn="ctr" eaLnBrk="0" hangingPunct="0">
                <a:buNone/>
              </a:pPr>
              <a:r>
                <a:rPr lang="en-US" sz="1600" b="1" dirty="0">
                  <a:latin typeface="Arial" pitchFamily="34" charset="0"/>
                </a:rPr>
                <a:t>MATLAB Compiler SDK</a:t>
              </a:r>
            </a:p>
          </p:txBody>
        </p:sp>
        <p:grpSp>
          <p:nvGrpSpPr>
            <p:cNvPr id="14" name="Group 13"/>
            <p:cNvGrpSpPr/>
            <p:nvPr/>
          </p:nvGrpSpPr>
          <p:grpSpPr>
            <a:xfrm>
              <a:off x="8354910" y="1143000"/>
              <a:ext cx="864299" cy="767733"/>
              <a:chOff x="1430589" y="5774532"/>
              <a:chExt cx="940499" cy="842348"/>
            </a:xfrm>
          </p:grpSpPr>
          <p:grpSp>
            <p:nvGrpSpPr>
              <p:cNvPr id="15" name="Group 14"/>
              <p:cNvGrpSpPr/>
              <p:nvPr/>
            </p:nvGrpSpPr>
            <p:grpSpPr>
              <a:xfrm>
                <a:off x="1430589" y="5774532"/>
                <a:ext cx="940499" cy="842348"/>
                <a:chOff x="3331029" y="2438400"/>
                <a:chExt cx="2438400" cy="2209800"/>
              </a:xfrm>
            </p:grpSpPr>
            <p:sp>
              <p:nvSpPr>
                <p:cNvPr id="17" name="Freeform 5"/>
                <p:cNvSpPr>
                  <a:spLocks/>
                </p:cNvSpPr>
                <p:nvPr/>
              </p:nvSpPr>
              <p:spPr bwMode="auto">
                <a:xfrm>
                  <a:off x="3429000" y="2438400"/>
                  <a:ext cx="2176571" cy="2209800"/>
                </a:xfrm>
                <a:custGeom>
                  <a:avLst/>
                  <a:gdLst>
                    <a:gd name="T0" fmla="*/ 2882 w 2882"/>
                    <a:gd name="T1" fmla="*/ 1622 h 2926"/>
                    <a:gd name="T2" fmla="*/ 2882 w 2882"/>
                    <a:gd name="T3" fmla="*/ 1290 h 2926"/>
                    <a:gd name="T4" fmla="*/ 2836 w 2882"/>
                    <a:gd name="T5" fmla="*/ 1274 h 2926"/>
                    <a:gd name="T6" fmla="*/ 2484 w 2882"/>
                    <a:gd name="T7" fmla="*/ 1158 h 2926"/>
                    <a:gd name="T8" fmla="*/ 2390 w 2882"/>
                    <a:gd name="T9" fmla="*/ 928 h 2926"/>
                    <a:gd name="T10" fmla="*/ 2570 w 2882"/>
                    <a:gd name="T11" fmla="*/ 542 h 2926"/>
                    <a:gd name="T12" fmla="*/ 2340 w 2882"/>
                    <a:gd name="T13" fmla="*/ 306 h 2926"/>
                    <a:gd name="T14" fmla="*/ 2296 w 2882"/>
                    <a:gd name="T15" fmla="*/ 328 h 2926"/>
                    <a:gd name="T16" fmla="*/ 1966 w 2882"/>
                    <a:gd name="T17" fmla="*/ 498 h 2926"/>
                    <a:gd name="T18" fmla="*/ 1740 w 2882"/>
                    <a:gd name="T19" fmla="*/ 404 h 2926"/>
                    <a:gd name="T20" fmla="*/ 1598 w 2882"/>
                    <a:gd name="T21" fmla="*/ 0 h 2926"/>
                    <a:gd name="T22" fmla="*/ 1270 w 2882"/>
                    <a:gd name="T23" fmla="*/ 0 h 2926"/>
                    <a:gd name="T24" fmla="*/ 1256 w 2882"/>
                    <a:gd name="T25" fmla="*/ 48 h 2926"/>
                    <a:gd name="T26" fmla="*/ 1140 w 2882"/>
                    <a:gd name="T27" fmla="*/ 404 h 2926"/>
                    <a:gd name="T28" fmla="*/ 914 w 2882"/>
                    <a:gd name="T29" fmla="*/ 498 h 2926"/>
                    <a:gd name="T30" fmla="*/ 534 w 2882"/>
                    <a:gd name="T31" fmla="*/ 316 h 2926"/>
                    <a:gd name="T32" fmla="*/ 302 w 2882"/>
                    <a:gd name="T33" fmla="*/ 552 h 2926"/>
                    <a:gd name="T34" fmla="*/ 324 w 2882"/>
                    <a:gd name="T35" fmla="*/ 596 h 2926"/>
                    <a:gd name="T36" fmla="*/ 490 w 2882"/>
                    <a:gd name="T37" fmla="*/ 930 h 2926"/>
                    <a:gd name="T38" fmla="*/ 398 w 2882"/>
                    <a:gd name="T39" fmla="*/ 1160 h 2926"/>
                    <a:gd name="T40" fmla="*/ 0 w 2882"/>
                    <a:gd name="T41" fmla="*/ 1304 h 2926"/>
                    <a:gd name="T42" fmla="*/ 0 w 2882"/>
                    <a:gd name="T43" fmla="*/ 1636 h 2926"/>
                    <a:gd name="T44" fmla="*/ 46 w 2882"/>
                    <a:gd name="T45" fmla="*/ 1652 h 2926"/>
                    <a:gd name="T46" fmla="*/ 398 w 2882"/>
                    <a:gd name="T47" fmla="*/ 1768 h 2926"/>
                    <a:gd name="T48" fmla="*/ 492 w 2882"/>
                    <a:gd name="T49" fmla="*/ 1998 h 2926"/>
                    <a:gd name="T50" fmla="*/ 312 w 2882"/>
                    <a:gd name="T51" fmla="*/ 2386 h 2926"/>
                    <a:gd name="T52" fmla="*/ 544 w 2882"/>
                    <a:gd name="T53" fmla="*/ 2620 h 2926"/>
                    <a:gd name="T54" fmla="*/ 586 w 2882"/>
                    <a:gd name="T55" fmla="*/ 2598 h 2926"/>
                    <a:gd name="T56" fmla="*/ 916 w 2882"/>
                    <a:gd name="T57" fmla="*/ 2428 h 2926"/>
                    <a:gd name="T58" fmla="*/ 1142 w 2882"/>
                    <a:gd name="T59" fmla="*/ 2524 h 2926"/>
                    <a:gd name="T60" fmla="*/ 1284 w 2882"/>
                    <a:gd name="T61" fmla="*/ 2926 h 2926"/>
                    <a:gd name="T62" fmla="*/ 1612 w 2882"/>
                    <a:gd name="T63" fmla="*/ 2926 h 2926"/>
                    <a:gd name="T64" fmla="*/ 1628 w 2882"/>
                    <a:gd name="T65" fmla="*/ 2880 h 2926"/>
                    <a:gd name="T66" fmla="*/ 1742 w 2882"/>
                    <a:gd name="T67" fmla="*/ 2524 h 2926"/>
                    <a:gd name="T68" fmla="*/ 1968 w 2882"/>
                    <a:gd name="T69" fmla="*/ 2428 h 2926"/>
                    <a:gd name="T70" fmla="*/ 2348 w 2882"/>
                    <a:gd name="T71" fmla="*/ 2610 h 2926"/>
                    <a:gd name="T72" fmla="*/ 2580 w 2882"/>
                    <a:gd name="T73" fmla="*/ 2376 h 2926"/>
                    <a:gd name="T74" fmla="*/ 2558 w 2882"/>
                    <a:gd name="T75" fmla="*/ 2332 h 2926"/>
                    <a:gd name="T76" fmla="*/ 2392 w 2882"/>
                    <a:gd name="T77" fmla="*/ 1996 h 2926"/>
                    <a:gd name="T78" fmla="*/ 2486 w 2882"/>
                    <a:gd name="T79" fmla="*/ 1768 h 2926"/>
                    <a:gd name="T80" fmla="*/ 2882 w 2882"/>
                    <a:gd name="T81" fmla="*/ 1622 h 2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82" h="2926">
                      <a:moveTo>
                        <a:pt x="2882" y="1622"/>
                      </a:moveTo>
                      <a:lnTo>
                        <a:pt x="2882" y="1290"/>
                      </a:lnTo>
                      <a:lnTo>
                        <a:pt x="2836" y="1274"/>
                      </a:lnTo>
                      <a:lnTo>
                        <a:pt x="2484" y="1158"/>
                      </a:lnTo>
                      <a:lnTo>
                        <a:pt x="2390" y="928"/>
                      </a:lnTo>
                      <a:lnTo>
                        <a:pt x="2570" y="542"/>
                      </a:lnTo>
                      <a:lnTo>
                        <a:pt x="2340" y="306"/>
                      </a:lnTo>
                      <a:lnTo>
                        <a:pt x="2296" y="328"/>
                      </a:lnTo>
                      <a:lnTo>
                        <a:pt x="1966" y="498"/>
                      </a:lnTo>
                      <a:lnTo>
                        <a:pt x="1740" y="404"/>
                      </a:lnTo>
                      <a:lnTo>
                        <a:pt x="1598" y="0"/>
                      </a:lnTo>
                      <a:lnTo>
                        <a:pt x="1270" y="0"/>
                      </a:lnTo>
                      <a:lnTo>
                        <a:pt x="1256" y="48"/>
                      </a:lnTo>
                      <a:lnTo>
                        <a:pt x="1140" y="404"/>
                      </a:lnTo>
                      <a:lnTo>
                        <a:pt x="914" y="498"/>
                      </a:lnTo>
                      <a:lnTo>
                        <a:pt x="534" y="316"/>
                      </a:lnTo>
                      <a:lnTo>
                        <a:pt x="302" y="552"/>
                      </a:lnTo>
                      <a:lnTo>
                        <a:pt x="324" y="596"/>
                      </a:lnTo>
                      <a:lnTo>
                        <a:pt x="490" y="930"/>
                      </a:lnTo>
                      <a:lnTo>
                        <a:pt x="398" y="1160"/>
                      </a:lnTo>
                      <a:lnTo>
                        <a:pt x="0" y="1304"/>
                      </a:lnTo>
                      <a:lnTo>
                        <a:pt x="0" y="1636"/>
                      </a:lnTo>
                      <a:lnTo>
                        <a:pt x="46" y="1652"/>
                      </a:lnTo>
                      <a:lnTo>
                        <a:pt x="398" y="1768"/>
                      </a:lnTo>
                      <a:lnTo>
                        <a:pt x="492" y="1998"/>
                      </a:lnTo>
                      <a:lnTo>
                        <a:pt x="312" y="2386"/>
                      </a:lnTo>
                      <a:lnTo>
                        <a:pt x="544" y="2620"/>
                      </a:lnTo>
                      <a:lnTo>
                        <a:pt x="586" y="2598"/>
                      </a:lnTo>
                      <a:lnTo>
                        <a:pt x="916" y="2428"/>
                      </a:lnTo>
                      <a:lnTo>
                        <a:pt x="1142" y="2524"/>
                      </a:lnTo>
                      <a:lnTo>
                        <a:pt x="1284" y="2926"/>
                      </a:lnTo>
                      <a:lnTo>
                        <a:pt x="1612" y="2926"/>
                      </a:lnTo>
                      <a:lnTo>
                        <a:pt x="1628" y="2880"/>
                      </a:lnTo>
                      <a:lnTo>
                        <a:pt x="1742" y="2524"/>
                      </a:lnTo>
                      <a:lnTo>
                        <a:pt x="1968" y="2428"/>
                      </a:lnTo>
                      <a:lnTo>
                        <a:pt x="2348" y="2610"/>
                      </a:lnTo>
                      <a:lnTo>
                        <a:pt x="2580" y="2376"/>
                      </a:lnTo>
                      <a:lnTo>
                        <a:pt x="2558" y="2332"/>
                      </a:lnTo>
                      <a:lnTo>
                        <a:pt x="2392" y="1996"/>
                      </a:lnTo>
                      <a:lnTo>
                        <a:pt x="2486" y="1768"/>
                      </a:lnTo>
                      <a:lnTo>
                        <a:pt x="2882" y="1622"/>
                      </a:lnTo>
                      <a:close/>
                    </a:path>
                  </a:pathLst>
                </a:custGeom>
                <a:solidFill>
                  <a:srgbClr val="5384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18" name="TextBox 17"/>
                <p:cNvSpPr txBox="1"/>
                <p:nvPr/>
              </p:nvSpPr>
              <p:spPr>
                <a:xfrm>
                  <a:off x="3331029" y="3081831"/>
                  <a:ext cx="2438400" cy="1063065"/>
                </a:xfrm>
                <a:prstGeom prst="rect">
                  <a:avLst/>
                </a:prstGeom>
                <a:noFill/>
              </p:spPr>
              <p:txBody>
                <a:bodyPr wrap="square" rtlCol="0">
                  <a:spAutoFit/>
                </a:bodyPr>
                <a:lstStyle/>
                <a:p>
                  <a:pPr lvl="0" algn="ctr" eaLnBrk="0" fontAlgn="base" hangingPunct="0">
                    <a:spcBef>
                      <a:spcPct val="0"/>
                    </a:spcBef>
                    <a:spcAft>
                      <a:spcPct val="0"/>
                    </a:spcAft>
                  </a:pPr>
                  <a:r>
                    <a:rPr lang="en-US" altLang="en-US" sz="900" b="1" dirty="0">
                      <a:solidFill>
                        <a:srgbClr val="FFFFFF"/>
                      </a:solidFill>
                    </a:rPr>
                    <a:t>MATLAB</a:t>
                  </a:r>
                </a:p>
                <a:p>
                  <a:pPr lvl="0" algn="ctr" eaLnBrk="0" fontAlgn="base" hangingPunct="0">
                    <a:spcBef>
                      <a:spcPct val="0"/>
                    </a:spcBef>
                    <a:spcAft>
                      <a:spcPct val="0"/>
                    </a:spcAft>
                  </a:pPr>
                  <a:r>
                    <a:rPr lang="en-US" altLang="en-US" sz="900" b="1" dirty="0">
                      <a:solidFill>
                        <a:srgbClr val="FFFFFF"/>
                      </a:solidFill>
                    </a:rPr>
                    <a:t>Runtime</a:t>
                  </a:r>
                </a:p>
              </p:txBody>
            </p:sp>
          </p:grpSp>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ackgroundRemoval t="1389" b="99306" l="0" r="100000"/>
                        </a14:imgEffect>
                      </a14:imgLayer>
                    </a14:imgProps>
                  </a:ext>
                  <a:ext uri="{28A0092B-C50C-407E-A947-70E740481C1C}">
                    <a14:useLocalDpi xmlns:a14="http://schemas.microsoft.com/office/drawing/2010/main" val="0"/>
                  </a:ext>
                </a:extLst>
              </a:blip>
              <a:stretch>
                <a:fillRect/>
              </a:stretch>
            </p:blipFill>
            <p:spPr>
              <a:xfrm>
                <a:off x="1492645" y="6307932"/>
                <a:ext cx="304800" cy="270933"/>
              </a:xfrm>
              <a:prstGeom prst="rect">
                <a:avLst/>
              </a:prstGeom>
            </p:spPr>
          </p:pic>
        </p:grpSp>
      </p:grpSp>
      <p:graphicFrame>
        <p:nvGraphicFramePr>
          <p:cNvPr id="3" name="Table 2">
            <a:extLst>
              <a:ext uri="{FF2B5EF4-FFF2-40B4-BE49-F238E27FC236}">
                <a16:creationId xmlns:a16="http://schemas.microsoft.com/office/drawing/2014/main" id="{A19A9A7F-E60C-44F1-86D3-80C6D6A8E1F3}"/>
              </a:ext>
            </a:extLst>
          </p:cNvPr>
          <p:cNvGraphicFramePr>
            <a:graphicFrameLocks noGrp="1"/>
          </p:cNvGraphicFramePr>
          <p:nvPr>
            <p:extLst>
              <p:ext uri="{D42A27DB-BD31-4B8C-83A1-F6EECF244321}">
                <p14:modId xmlns:p14="http://schemas.microsoft.com/office/powerpoint/2010/main" val="3969809709"/>
              </p:ext>
            </p:extLst>
          </p:nvPr>
        </p:nvGraphicFramePr>
        <p:xfrm>
          <a:off x="1295400" y="2622340"/>
          <a:ext cx="9296400" cy="3785188"/>
        </p:xfrm>
        <a:graphic>
          <a:graphicData uri="http://schemas.openxmlformats.org/drawingml/2006/table">
            <a:tbl>
              <a:tblPr/>
              <a:tblGrid>
                <a:gridCol w="3098800">
                  <a:extLst>
                    <a:ext uri="{9D8B030D-6E8A-4147-A177-3AD203B41FA5}">
                      <a16:colId xmlns:a16="http://schemas.microsoft.com/office/drawing/2014/main" val="1154326796"/>
                    </a:ext>
                  </a:extLst>
                </a:gridCol>
                <a:gridCol w="3098800">
                  <a:extLst>
                    <a:ext uri="{9D8B030D-6E8A-4147-A177-3AD203B41FA5}">
                      <a16:colId xmlns:a16="http://schemas.microsoft.com/office/drawing/2014/main" val="1013795259"/>
                    </a:ext>
                  </a:extLst>
                </a:gridCol>
                <a:gridCol w="3098800">
                  <a:extLst>
                    <a:ext uri="{9D8B030D-6E8A-4147-A177-3AD203B41FA5}">
                      <a16:colId xmlns:a16="http://schemas.microsoft.com/office/drawing/2014/main" val="2442891956"/>
                    </a:ext>
                  </a:extLst>
                </a:gridCol>
              </a:tblGrid>
              <a:tr h="734734">
                <a:tc>
                  <a:txBody>
                    <a:bodyPr/>
                    <a:lstStyle/>
                    <a:p>
                      <a:pPr algn="r" rtl="0" fontAlgn="base"/>
                      <a:r>
                        <a:rPr lang="en-US" sz="1600" b="1" i="0" dirty="0">
                          <a:solidFill>
                            <a:srgbClr val="000000"/>
                          </a:solidFill>
                          <a:effectLst/>
                          <a:latin typeface="Arial" panose="020B0604020202020204" pitchFamily="34" charset="0"/>
                        </a:rPr>
                        <a:t>Output</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 Executable or software component/shared library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Portable and readable </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C/C++ source code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2289568953"/>
                  </a:ext>
                </a:extLst>
              </a:tr>
              <a:tr h="1062526">
                <a:tc>
                  <a:txBody>
                    <a:bodyPr/>
                    <a:lstStyle/>
                    <a:p>
                      <a:pPr algn="r" rtl="0" fontAlgn="base"/>
                      <a:r>
                        <a:rPr lang="en-US" sz="1600" b="1" i="0" dirty="0">
                          <a:solidFill>
                            <a:srgbClr val="000000"/>
                          </a:solidFill>
                          <a:effectLst/>
                          <a:latin typeface="Arial" panose="020B0604020202020204" pitchFamily="34" charset="0"/>
                        </a:rPr>
                        <a:t>Main Use Case</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Deploy MATLAB programs as standalone applications on desktop or</a:t>
                      </a:r>
                    </a:p>
                    <a:p>
                      <a:pPr algn="ctr" rtl="0" fontAlgn="base"/>
                      <a:r>
                        <a:rPr lang="en-US" sz="1600" b="0" i="0" dirty="0">
                          <a:solidFill>
                            <a:srgbClr val="000000"/>
                          </a:solidFill>
                          <a:effectLst/>
                          <a:latin typeface="Arial" panose="020B0604020202020204" pitchFamily="34" charset="0"/>
                        </a:rPr>
                        <a:t>production servers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Deploy MATLAB code as portable C/C++ code on embedded platforms or desktop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1454437445"/>
                  </a:ext>
                </a:extLst>
              </a:tr>
              <a:tr h="451802">
                <a:tc>
                  <a:txBody>
                    <a:bodyPr/>
                    <a:lstStyle/>
                    <a:p>
                      <a:pPr algn="r" rtl="0" fontAlgn="base"/>
                      <a:r>
                        <a:rPr lang="en-US" sz="1600" b="1" i="0" dirty="0">
                          <a:solidFill>
                            <a:srgbClr val="000000"/>
                          </a:solidFill>
                          <a:effectLst/>
                          <a:latin typeface="Arial" panose="020B0604020202020204" pitchFamily="34" charset="0"/>
                        </a:rPr>
                        <a:t>MATLAB language support</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Full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Subset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1232166678"/>
                  </a:ext>
                </a:extLst>
              </a:tr>
              <a:tr h="377736">
                <a:tc>
                  <a:txBody>
                    <a:bodyPr/>
                    <a:lstStyle/>
                    <a:p>
                      <a:pPr algn="r" rtl="0" fontAlgn="base"/>
                      <a:r>
                        <a:rPr lang="en-US" sz="1600" b="1" i="0" dirty="0">
                          <a:solidFill>
                            <a:srgbClr val="000000"/>
                          </a:solidFill>
                          <a:effectLst/>
                          <a:latin typeface="Arial" panose="020B0604020202020204" pitchFamily="34" charset="0"/>
                        </a:rPr>
                        <a:t>Supported toolboxes</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Most toolboxes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Some toolboxes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617612182"/>
                  </a:ext>
                </a:extLst>
              </a:tr>
              <a:tr h="402918">
                <a:tc>
                  <a:txBody>
                    <a:bodyPr/>
                    <a:lstStyle/>
                    <a:p>
                      <a:pPr algn="r" rtl="0" fontAlgn="base"/>
                      <a:r>
                        <a:rPr lang="en-US" sz="1600" b="1" i="0" dirty="0">
                          <a:solidFill>
                            <a:srgbClr val="000000"/>
                          </a:solidFill>
                          <a:effectLst/>
                          <a:latin typeface="Arial" panose="020B0604020202020204" pitchFamily="34" charset="0"/>
                        </a:rPr>
                        <a:t>Production</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MATLAB Production Server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Embedded Coder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3528821310"/>
                  </a:ext>
                </a:extLst>
              </a:tr>
              <a:tr h="377736">
                <a:tc>
                  <a:txBody>
                    <a:bodyPr/>
                    <a:lstStyle/>
                    <a:p>
                      <a:pPr algn="r" rtl="0" fontAlgn="base"/>
                      <a:r>
                        <a:rPr lang="en-US" sz="1600" b="1" i="0" dirty="0">
                          <a:solidFill>
                            <a:srgbClr val="000000"/>
                          </a:solidFill>
                          <a:effectLst/>
                          <a:latin typeface="Arial" panose="020B0604020202020204" pitchFamily="34" charset="0"/>
                        </a:rPr>
                        <a:t>Graphics Support</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Full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None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3043463105"/>
                  </a:ext>
                </a:extLst>
              </a:tr>
              <a:tr h="377736">
                <a:tc>
                  <a:txBody>
                    <a:bodyPr/>
                    <a:lstStyle/>
                    <a:p>
                      <a:pPr algn="r" rtl="0" fontAlgn="base"/>
                      <a:r>
                        <a:rPr lang="en-US" sz="1600" b="1" i="0" dirty="0">
                          <a:solidFill>
                            <a:srgbClr val="000000"/>
                          </a:solidFill>
                          <a:effectLst/>
                          <a:latin typeface="Arial" panose="020B0604020202020204" pitchFamily="34" charset="0"/>
                        </a:rPr>
                        <a:t>Library Dependency</a:t>
                      </a:r>
                      <a:r>
                        <a:rPr lang="en-US" sz="1600" b="0" i="0" dirty="0">
                          <a:solidFill>
                            <a:srgbClr val="000000"/>
                          </a:solidFill>
                          <a:effectLst/>
                          <a:latin typeface="Arial" panose="020B0604020202020204" pitchFamily="34" charset="0"/>
                        </a:rPr>
                        <a:t> </a:t>
                      </a:r>
                      <a:endParaRPr lang="en-US" sz="2000" b="0" i="0" dirty="0">
                        <a:effectLst/>
                      </a:endParaRPr>
                    </a:p>
                  </a:txBody>
                  <a:tcPr marL="83563" marR="83563" marT="41782" marB="41782" anchor="ctr">
                    <a:lnL>
                      <a:noFill/>
                    </a:lnL>
                    <a:lnR w="28575" cap="flat" cmpd="sng" algn="ctr">
                      <a:solidFill>
                        <a:srgbClr val="000000"/>
                      </a:solidFill>
                      <a:prstDash val="solid"/>
                      <a:round/>
                      <a:headEnd type="none" w="med" len="med"/>
                      <a:tailEnd type="none" w="med" len="med"/>
                    </a:lnR>
                    <a:lnT>
                      <a:noFill/>
                    </a:lnT>
                    <a:lnB>
                      <a:noFill/>
                    </a:lnB>
                  </a:tcPr>
                </a:tc>
                <a:tc>
                  <a:txBody>
                    <a:bodyPr/>
                    <a:lstStyle/>
                    <a:p>
                      <a:pPr algn="ctr" rtl="0" fontAlgn="base"/>
                      <a:r>
                        <a:rPr lang="en-US" sz="1600" b="0" i="0" dirty="0">
                          <a:solidFill>
                            <a:srgbClr val="000000"/>
                          </a:solidFill>
                          <a:effectLst/>
                          <a:latin typeface="Arial" panose="020B0604020202020204" pitchFamily="34" charset="0"/>
                        </a:rPr>
                        <a:t>MATLAB Runtime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tc>
                  <a:txBody>
                    <a:bodyPr/>
                    <a:lstStyle/>
                    <a:p>
                      <a:pPr algn="ctr" rtl="0" fontAlgn="base"/>
                      <a:r>
                        <a:rPr lang="en-US" sz="1600" b="0" i="0" dirty="0">
                          <a:solidFill>
                            <a:srgbClr val="000000"/>
                          </a:solidFill>
                          <a:effectLst/>
                          <a:latin typeface="Arial" panose="020B0604020202020204" pitchFamily="34" charset="0"/>
                        </a:rPr>
                        <a:t>None </a:t>
                      </a:r>
                      <a:endParaRPr lang="en-US" sz="2000" b="0" i="0" dirty="0">
                        <a:effectLst/>
                      </a:endParaRPr>
                    </a:p>
                  </a:txBody>
                  <a:tcPr marL="83563" marR="83563" marT="41782" marB="41782"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5E1EF"/>
                    </a:solidFill>
                  </a:tcPr>
                </a:tc>
                <a:extLst>
                  <a:ext uri="{0D108BD9-81ED-4DB2-BD59-A6C34878D82A}">
                    <a16:rowId xmlns:a16="http://schemas.microsoft.com/office/drawing/2014/main" val="921510936"/>
                  </a:ext>
                </a:extLst>
              </a:tr>
            </a:tbl>
          </a:graphicData>
        </a:graphic>
      </p:graphicFrame>
    </p:spTree>
    <p:extLst>
      <p:ext uri="{BB962C8B-B14F-4D97-AF65-F5344CB8AC3E}">
        <p14:creationId xmlns:p14="http://schemas.microsoft.com/office/powerpoint/2010/main" val="236591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19251" y="1490663"/>
            <a:ext cx="8943975" cy="5359400"/>
            <a:chOff x="309" y="955"/>
            <a:chExt cx="5100" cy="3364"/>
          </a:xfrm>
        </p:grpSpPr>
        <p:grpSp>
          <p:nvGrpSpPr>
            <p:cNvPr id="3" name="Group 3"/>
            <p:cNvGrpSpPr>
              <a:grpSpLocks noChangeAspect="1"/>
            </p:cNvGrpSpPr>
            <p:nvPr/>
          </p:nvGrpSpPr>
          <p:grpSpPr bwMode="auto">
            <a:xfrm>
              <a:off x="3026" y="955"/>
              <a:ext cx="2383" cy="3364"/>
              <a:chOff x="1527" y="249"/>
              <a:chExt cx="2706" cy="3822"/>
            </a:xfrm>
          </p:grpSpPr>
          <p:sp>
            <p:nvSpPr>
              <p:cNvPr id="1696772" name="AutoShape 4"/>
              <p:cNvSpPr>
                <a:spLocks noChangeAspect="1" noChangeArrowheads="1" noTextEdit="1"/>
              </p:cNvSpPr>
              <p:nvPr/>
            </p:nvSpPr>
            <p:spPr bwMode="auto">
              <a:xfrm>
                <a:off x="1527" y="249"/>
                <a:ext cx="2706" cy="3822"/>
              </a:xfrm>
              <a:prstGeom prst="rect">
                <a:avLst/>
              </a:prstGeom>
              <a:noFill/>
              <a:ln w="9525">
                <a:noFill/>
                <a:miter lim="800000"/>
                <a:headEnd/>
                <a:tailEnd/>
              </a:ln>
            </p:spPr>
            <p:txBody>
              <a:bodyPr/>
              <a:lstStyle/>
              <a:p>
                <a:endParaRPr lang="en-US"/>
              </a:p>
            </p:txBody>
          </p:sp>
          <p:pic>
            <p:nvPicPr>
              <p:cNvPr id="1696773" name="Picture 5"/>
              <p:cNvPicPr>
                <a:picLocks noChangeAspect="1" noChangeArrowheads="1"/>
              </p:cNvPicPr>
              <p:nvPr/>
            </p:nvPicPr>
            <p:blipFill>
              <a:blip r:embed="rId3" cstate="print"/>
              <a:srcRect/>
              <a:stretch>
                <a:fillRect/>
              </a:stretch>
            </p:blipFill>
            <p:spPr bwMode="auto">
              <a:xfrm>
                <a:off x="2280" y="3692"/>
                <a:ext cx="1417" cy="385"/>
              </a:xfrm>
              <a:prstGeom prst="rect">
                <a:avLst/>
              </a:prstGeom>
              <a:noFill/>
              <a:ln w="9525">
                <a:noFill/>
                <a:miter lim="800000"/>
                <a:headEnd/>
                <a:tailEnd/>
              </a:ln>
            </p:spPr>
          </p:pic>
          <p:sp>
            <p:nvSpPr>
              <p:cNvPr id="1696774" name="Freeform 6"/>
              <p:cNvSpPr>
                <a:spLocks/>
              </p:cNvSpPr>
              <p:nvPr/>
            </p:nvSpPr>
            <p:spPr bwMode="auto">
              <a:xfrm>
                <a:off x="1527" y="249"/>
                <a:ext cx="2706" cy="3479"/>
              </a:xfrm>
              <a:custGeom>
                <a:avLst/>
                <a:gdLst/>
                <a:ahLst/>
                <a:cxnLst>
                  <a:cxn ang="0">
                    <a:pos x="224" y="0"/>
                  </a:cxn>
                  <a:cxn ang="0">
                    <a:pos x="16" y="15"/>
                  </a:cxn>
                  <a:cxn ang="0">
                    <a:pos x="0" y="578"/>
                  </a:cxn>
                  <a:cxn ang="0">
                    <a:pos x="449" y="578"/>
                  </a:cxn>
                  <a:cxn ang="0">
                    <a:pos x="433" y="15"/>
                  </a:cxn>
                  <a:cxn ang="0">
                    <a:pos x="224" y="0"/>
                  </a:cxn>
                </a:cxnLst>
                <a:rect l="0" t="0" r="r" b="b"/>
                <a:pathLst>
                  <a:path w="449" h="578">
                    <a:moveTo>
                      <a:pt x="224" y="0"/>
                    </a:moveTo>
                    <a:cubicBezTo>
                      <a:pt x="125" y="0"/>
                      <a:pt x="56" y="6"/>
                      <a:pt x="16" y="15"/>
                    </a:cubicBezTo>
                    <a:cubicBezTo>
                      <a:pt x="0" y="578"/>
                      <a:pt x="0" y="578"/>
                      <a:pt x="0" y="578"/>
                    </a:cubicBezTo>
                    <a:cubicBezTo>
                      <a:pt x="449" y="578"/>
                      <a:pt x="449" y="578"/>
                      <a:pt x="449" y="578"/>
                    </a:cubicBezTo>
                    <a:cubicBezTo>
                      <a:pt x="433" y="15"/>
                      <a:pt x="433" y="15"/>
                      <a:pt x="433" y="15"/>
                    </a:cubicBezTo>
                    <a:cubicBezTo>
                      <a:pt x="393" y="6"/>
                      <a:pt x="323" y="0"/>
                      <a:pt x="224" y="0"/>
                    </a:cubicBezTo>
                    <a:close/>
                  </a:path>
                </a:pathLst>
              </a:custGeom>
              <a:solidFill>
                <a:srgbClr val="BFB5B0"/>
              </a:solidFill>
              <a:ln w="9525">
                <a:noFill/>
                <a:round/>
                <a:headEnd/>
                <a:tailEnd/>
              </a:ln>
            </p:spPr>
            <p:txBody>
              <a:bodyPr/>
              <a:lstStyle/>
              <a:p>
                <a:endParaRPr lang="en-US"/>
              </a:p>
            </p:txBody>
          </p:sp>
          <p:pic>
            <p:nvPicPr>
              <p:cNvPr id="1696775" name="Picture 7"/>
              <p:cNvPicPr>
                <a:picLocks noChangeAspect="1" noChangeArrowheads="1"/>
              </p:cNvPicPr>
              <p:nvPr/>
            </p:nvPicPr>
            <p:blipFill>
              <a:blip r:embed="rId4" cstate="print"/>
              <a:srcRect/>
              <a:stretch>
                <a:fillRect/>
              </a:stretch>
            </p:blipFill>
            <p:spPr bwMode="auto">
              <a:xfrm>
                <a:off x="1714" y="418"/>
                <a:ext cx="2338" cy="3081"/>
              </a:xfrm>
              <a:prstGeom prst="rect">
                <a:avLst/>
              </a:prstGeom>
              <a:noFill/>
              <a:ln w="9525">
                <a:noFill/>
                <a:miter lim="800000"/>
                <a:headEnd/>
                <a:tailEnd/>
              </a:ln>
            </p:spPr>
          </p:pic>
          <p:sp>
            <p:nvSpPr>
              <p:cNvPr id="1696776" name="Freeform 8"/>
              <p:cNvSpPr>
                <a:spLocks/>
              </p:cNvSpPr>
              <p:nvPr/>
            </p:nvSpPr>
            <p:spPr bwMode="auto">
              <a:xfrm>
                <a:off x="1720" y="345"/>
                <a:ext cx="2314" cy="157"/>
              </a:xfrm>
              <a:custGeom>
                <a:avLst/>
                <a:gdLst/>
                <a:ahLst/>
                <a:cxnLst>
                  <a:cxn ang="0">
                    <a:pos x="193" y="13"/>
                  </a:cxn>
                  <a:cxn ang="0">
                    <a:pos x="372" y="26"/>
                  </a:cxn>
                  <a:cxn ang="0">
                    <a:pos x="384" y="14"/>
                  </a:cxn>
                  <a:cxn ang="0">
                    <a:pos x="193" y="0"/>
                  </a:cxn>
                  <a:cxn ang="0">
                    <a:pos x="0" y="14"/>
                  </a:cxn>
                  <a:cxn ang="0">
                    <a:pos x="13" y="26"/>
                  </a:cxn>
                  <a:cxn ang="0">
                    <a:pos x="193" y="13"/>
                  </a:cxn>
                </a:cxnLst>
                <a:rect l="0" t="0" r="r" b="b"/>
                <a:pathLst>
                  <a:path w="384" h="26">
                    <a:moveTo>
                      <a:pt x="193" y="13"/>
                    </a:moveTo>
                    <a:cubicBezTo>
                      <a:pt x="272" y="13"/>
                      <a:pt x="340" y="18"/>
                      <a:pt x="372" y="26"/>
                    </a:cubicBezTo>
                    <a:cubicBezTo>
                      <a:pt x="384" y="14"/>
                      <a:pt x="384" y="14"/>
                      <a:pt x="384" y="14"/>
                    </a:cubicBezTo>
                    <a:cubicBezTo>
                      <a:pt x="350" y="6"/>
                      <a:pt x="276" y="0"/>
                      <a:pt x="193" y="0"/>
                    </a:cubicBezTo>
                    <a:cubicBezTo>
                      <a:pt x="109" y="0"/>
                      <a:pt x="34" y="6"/>
                      <a:pt x="0" y="14"/>
                    </a:cubicBezTo>
                    <a:cubicBezTo>
                      <a:pt x="13" y="26"/>
                      <a:pt x="13" y="26"/>
                      <a:pt x="13" y="26"/>
                    </a:cubicBezTo>
                    <a:cubicBezTo>
                      <a:pt x="45" y="18"/>
                      <a:pt x="113" y="13"/>
                      <a:pt x="193" y="13"/>
                    </a:cubicBezTo>
                    <a:close/>
                  </a:path>
                </a:pathLst>
              </a:custGeom>
              <a:solidFill>
                <a:srgbClr val="786E5C"/>
              </a:solidFill>
              <a:ln w="9525">
                <a:noFill/>
                <a:round/>
                <a:headEnd/>
                <a:tailEnd/>
              </a:ln>
            </p:spPr>
            <p:txBody>
              <a:bodyPr/>
              <a:lstStyle/>
              <a:p>
                <a:endParaRPr lang="en-US"/>
              </a:p>
            </p:txBody>
          </p:sp>
          <p:sp>
            <p:nvSpPr>
              <p:cNvPr id="1696777" name="Freeform 9"/>
              <p:cNvSpPr>
                <a:spLocks/>
              </p:cNvSpPr>
              <p:nvPr/>
            </p:nvSpPr>
            <p:spPr bwMode="auto">
              <a:xfrm>
                <a:off x="3962" y="430"/>
                <a:ext cx="156" cy="3141"/>
              </a:xfrm>
              <a:custGeom>
                <a:avLst/>
                <a:gdLst/>
                <a:ahLst/>
                <a:cxnLst>
                  <a:cxn ang="0">
                    <a:pos x="78" y="3057"/>
                  </a:cxn>
                  <a:cxn ang="0">
                    <a:pos x="156" y="3141"/>
                  </a:cxn>
                  <a:cxn ang="0">
                    <a:pos x="72" y="0"/>
                  </a:cxn>
                  <a:cxn ang="0">
                    <a:pos x="0" y="72"/>
                  </a:cxn>
                  <a:cxn ang="0">
                    <a:pos x="78" y="3057"/>
                  </a:cxn>
                </a:cxnLst>
                <a:rect l="0" t="0" r="r" b="b"/>
                <a:pathLst>
                  <a:path w="156" h="3141">
                    <a:moveTo>
                      <a:pt x="78" y="3057"/>
                    </a:moveTo>
                    <a:lnTo>
                      <a:pt x="156" y="3141"/>
                    </a:lnTo>
                    <a:lnTo>
                      <a:pt x="72" y="0"/>
                    </a:lnTo>
                    <a:lnTo>
                      <a:pt x="0" y="72"/>
                    </a:lnTo>
                    <a:lnTo>
                      <a:pt x="78" y="3057"/>
                    </a:lnTo>
                    <a:close/>
                  </a:path>
                </a:pathLst>
              </a:custGeom>
              <a:solidFill>
                <a:srgbClr val="CEC6C2"/>
              </a:solidFill>
              <a:ln w="9525">
                <a:noFill/>
                <a:round/>
                <a:headEnd/>
                <a:tailEnd/>
              </a:ln>
            </p:spPr>
            <p:txBody>
              <a:bodyPr/>
              <a:lstStyle/>
              <a:p>
                <a:endParaRPr lang="en-US"/>
              </a:p>
            </p:txBody>
          </p:sp>
          <p:sp>
            <p:nvSpPr>
              <p:cNvPr id="1696778" name="Freeform 10"/>
              <p:cNvSpPr>
                <a:spLocks/>
              </p:cNvSpPr>
              <p:nvPr/>
            </p:nvSpPr>
            <p:spPr bwMode="auto">
              <a:xfrm>
                <a:off x="1636" y="3487"/>
                <a:ext cx="2482" cy="84"/>
              </a:xfrm>
              <a:custGeom>
                <a:avLst/>
                <a:gdLst/>
                <a:ahLst/>
                <a:cxnLst>
                  <a:cxn ang="0">
                    <a:pos x="2404" y="0"/>
                  </a:cxn>
                  <a:cxn ang="0">
                    <a:pos x="84" y="0"/>
                  </a:cxn>
                  <a:cxn ang="0">
                    <a:pos x="0" y="84"/>
                  </a:cxn>
                  <a:cxn ang="0">
                    <a:pos x="2482" y="84"/>
                  </a:cxn>
                  <a:cxn ang="0">
                    <a:pos x="2404" y="0"/>
                  </a:cxn>
                </a:cxnLst>
                <a:rect l="0" t="0" r="r" b="b"/>
                <a:pathLst>
                  <a:path w="2482" h="84">
                    <a:moveTo>
                      <a:pt x="2404" y="0"/>
                    </a:moveTo>
                    <a:lnTo>
                      <a:pt x="84" y="0"/>
                    </a:lnTo>
                    <a:lnTo>
                      <a:pt x="0" y="84"/>
                    </a:lnTo>
                    <a:lnTo>
                      <a:pt x="2482" y="84"/>
                    </a:lnTo>
                    <a:lnTo>
                      <a:pt x="2404" y="0"/>
                    </a:lnTo>
                    <a:close/>
                  </a:path>
                </a:pathLst>
              </a:custGeom>
              <a:solidFill>
                <a:srgbClr val="7F806F"/>
              </a:solidFill>
              <a:ln w="9525">
                <a:noFill/>
                <a:round/>
                <a:headEnd/>
                <a:tailEnd/>
              </a:ln>
            </p:spPr>
            <p:txBody>
              <a:bodyPr/>
              <a:lstStyle/>
              <a:p>
                <a:endParaRPr lang="en-US"/>
              </a:p>
            </p:txBody>
          </p:sp>
          <p:sp>
            <p:nvSpPr>
              <p:cNvPr id="1696779" name="Freeform 11"/>
              <p:cNvSpPr>
                <a:spLocks/>
              </p:cNvSpPr>
              <p:nvPr/>
            </p:nvSpPr>
            <p:spPr bwMode="auto">
              <a:xfrm>
                <a:off x="1636" y="430"/>
                <a:ext cx="162" cy="3141"/>
              </a:xfrm>
              <a:custGeom>
                <a:avLst/>
                <a:gdLst/>
                <a:ahLst/>
                <a:cxnLst>
                  <a:cxn ang="0">
                    <a:pos x="162" y="72"/>
                  </a:cxn>
                  <a:cxn ang="0">
                    <a:pos x="84" y="0"/>
                  </a:cxn>
                  <a:cxn ang="0">
                    <a:pos x="0" y="3141"/>
                  </a:cxn>
                  <a:cxn ang="0">
                    <a:pos x="84" y="3057"/>
                  </a:cxn>
                  <a:cxn ang="0">
                    <a:pos x="162" y="72"/>
                  </a:cxn>
                </a:cxnLst>
                <a:rect l="0" t="0" r="r" b="b"/>
                <a:pathLst>
                  <a:path w="162" h="3141">
                    <a:moveTo>
                      <a:pt x="162" y="72"/>
                    </a:moveTo>
                    <a:lnTo>
                      <a:pt x="84" y="0"/>
                    </a:lnTo>
                    <a:lnTo>
                      <a:pt x="0" y="3141"/>
                    </a:lnTo>
                    <a:lnTo>
                      <a:pt x="84" y="3057"/>
                    </a:lnTo>
                    <a:lnTo>
                      <a:pt x="162" y="72"/>
                    </a:lnTo>
                    <a:close/>
                  </a:path>
                </a:pathLst>
              </a:custGeom>
              <a:solidFill>
                <a:srgbClr val="D8D1CE"/>
              </a:solidFill>
              <a:ln w="9525">
                <a:noFill/>
                <a:round/>
                <a:headEnd/>
                <a:tailEnd/>
              </a:ln>
            </p:spPr>
            <p:txBody>
              <a:bodyPr/>
              <a:lstStyle/>
              <a:p>
                <a:endParaRPr lang="en-US"/>
              </a:p>
            </p:txBody>
          </p:sp>
          <p:sp>
            <p:nvSpPr>
              <p:cNvPr id="1696780" name="Freeform 12"/>
              <p:cNvSpPr>
                <a:spLocks/>
              </p:cNvSpPr>
              <p:nvPr/>
            </p:nvSpPr>
            <p:spPr bwMode="auto">
              <a:xfrm>
                <a:off x="3594" y="454"/>
                <a:ext cx="392" cy="1041"/>
              </a:xfrm>
              <a:custGeom>
                <a:avLst/>
                <a:gdLst/>
                <a:ahLst/>
                <a:cxnLst>
                  <a:cxn ang="0">
                    <a:pos x="0" y="0"/>
                  </a:cxn>
                  <a:cxn ang="0">
                    <a:pos x="61" y="8"/>
                  </a:cxn>
                  <a:cxn ang="0">
                    <a:pos x="63" y="106"/>
                  </a:cxn>
                  <a:cxn ang="0">
                    <a:pos x="65" y="173"/>
                  </a:cxn>
                  <a:cxn ang="0">
                    <a:pos x="15" y="168"/>
                  </a:cxn>
                  <a:cxn ang="0">
                    <a:pos x="11" y="90"/>
                  </a:cxn>
                  <a:cxn ang="0">
                    <a:pos x="0" y="0"/>
                  </a:cxn>
                </a:cxnLst>
                <a:rect l="0" t="0" r="r" b="b"/>
                <a:pathLst>
                  <a:path w="65" h="173">
                    <a:moveTo>
                      <a:pt x="0" y="0"/>
                    </a:moveTo>
                    <a:cubicBezTo>
                      <a:pt x="16" y="1"/>
                      <a:pt x="54" y="5"/>
                      <a:pt x="61" y="8"/>
                    </a:cubicBezTo>
                    <a:cubicBezTo>
                      <a:pt x="63" y="106"/>
                      <a:pt x="63" y="106"/>
                      <a:pt x="63" y="106"/>
                    </a:cubicBezTo>
                    <a:cubicBezTo>
                      <a:pt x="65" y="173"/>
                      <a:pt x="65" y="173"/>
                      <a:pt x="65" y="173"/>
                    </a:cubicBezTo>
                    <a:cubicBezTo>
                      <a:pt x="15" y="168"/>
                      <a:pt x="15" y="168"/>
                      <a:pt x="15" y="168"/>
                    </a:cubicBezTo>
                    <a:cubicBezTo>
                      <a:pt x="15" y="168"/>
                      <a:pt x="13" y="152"/>
                      <a:pt x="11" y="90"/>
                    </a:cubicBezTo>
                    <a:cubicBezTo>
                      <a:pt x="9" y="38"/>
                      <a:pt x="0" y="0"/>
                      <a:pt x="0" y="0"/>
                    </a:cubicBezTo>
                    <a:close/>
                  </a:path>
                </a:pathLst>
              </a:custGeom>
              <a:solidFill>
                <a:srgbClr val="FFFFFF"/>
              </a:solidFill>
              <a:ln w="9525">
                <a:noFill/>
                <a:round/>
                <a:headEnd/>
                <a:tailEnd/>
              </a:ln>
            </p:spPr>
            <p:txBody>
              <a:bodyPr/>
              <a:lstStyle/>
              <a:p>
                <a:endParaRPr lang="en-US"/>
              </a:p>
            </p:txBody>
          </p:sp>
        </p:grpSp>
        <p:grpSp>
          <p:nvGrpSpPr>
            <p:cNvPr id="4" name="Group 13"/>
            <p:cNvGrpSpPr>
              <a:grpSpLocks noChangeAspect="1"/>
            </p:cNvGrpSpPr>
            <p:nvPr/>
          </p:nvGrpSpPr>
          <p:grpSpPr bwMode="auto">
            <a:xfrm>
              <a:off x="309" y="955"/>
              <a:ext cx="2383" cy="3364"/>
              <a:chOff x="1527" y="249"/>
              <a:chExt cx="2706" cy="3822"/>
            </a:xfrm>
          </p:grpSpPr>
          <p:sp>
            <p:nvSpPr>
              <p:cNvPr id="1696782" name="AutoShape 14"/>
              <p:cNvSpPr>
                <a:spLocks noChangeAspect="1" noChangeArrowheads="1" noTextEdit="1"/>
              </p:cNvSpPr>
              <p:nvPr/>
            </p:nvSpPr>
            <p:spPr bwMode="auto">
              <a:xfrm>
                <a:off x="1527" y="249"/>
                <a:ext cx="2706" cy="3822"/>
              </a:xfrm>
              <a:prstGeom prst="rect">
                <a:avLst/>
              </a:prstGeom>
              <a:noFill/>
              <a:ln w="9525">
                <a:noFill/>
                <a:miter lim="800000"/>
                <a:headEnd/>
                <a:tailEnd/>
              </a:ln>
            </p:spPr>
            <p:txBody>
              <a:bodyPr/>
              <a:lstStyle/>
              <a:p>
                <a:endParaRPr lang="en-US"/>
              </a:p>
            </p:txBody>
          </p:sp>
          <p:pic>
            <p:nvPicPr>
              <p:cNvPr id="1696783" name="Picture 15"/>
              <p:cNvPicPr>
                <a:picLocks noChangeAspect="1" noChangeArrowheads="1"/>
              </p:cNvPicPr>
              <p:nvPr/>
            </p:nvPicPr>
            <p:blipFill>
              <a:blip r:embed="rId3" cstate="print"/>
              <a:srcRect/>
              <a:stretch>
                <a:fillRect/>
              </a:stretch>
            </p:blipFill>
            <p:spPr bwMode="auto">
              <a:xfrm>
                <a:off x="2280" y="3692"/>
                <a:ext cx="1417" cy="385"/>
              </a:xfrm>
              <a:prstGeom prst="rect">
                <a:avLst/>
              </a:prstGeom>
              <a:noFill/>
              <a:ln w="9525">
                <a:noFill/>
                <a:miter lim="800000"/>
                <a:headEnd/>
                <a:tailEnd/>
              </a:ln>
            </p:spPr>
          </p:pic>
          <p:sp>
            <p:nvSpPr>
              <p:cNvPr id="1696784" name="Freeform 16"/>
              <p:cNvSpPr>
                <a:spLocks/>
              </p:cNvSpPr>
              <p:nvPr/>
            </p:nvSpPr>
            <p:spPr bwMode="auto">
              <a:xfrm>
                <a:off x="1527" y="249"/>
                <a:ext cx="2706" cy="3479"/>
              </a:xfrm>
              <a:custGeom>
                <a:avLst/>
                <a:gdLst/>
                <a:ahLst/>
                <a:cxnLst>
                  <a:cxn ang="0">
                    <a:pos x="224" y="0"/>
                  </a:cxn>
                  <a:cxn ang="0">
                    <a:pos x="16" y="15"/>
                  </a:cxn>
                  <a:cxn ang="0">
                    <a:pos x="0" y="578"/>
                  </a:cxn>
                  <a:cxn ang="0">
                    <a:pos x="449" y="578"/>
                  </a:cxn>
                  <a:cxn ang="0">
                    <a:pos x="433" y="15"/>
                  </a:cxn>
                  <a:cxn ang="0">
                    <a:pos x="224" y="0"/>
                  </a:cxn>
                </a:cxnLst>
                <a:rect l="0" t="0" r="r" b="b"/>
                <a:pathLst>
                  <a:path w="449" h="578">
                    <a:moveTo>
                      <a:pt x="224" y="0"/>
                    </a:moveTo>
                    <a:cubicBezTo>
                      <a:pt x="125" y="0"/>
                      <a:pt x="56" y="6"/>
                      <a:pt x="16" y="15"/>
                    </a:cubicBezTo>
                    <a:cubicBezTo>
                      <a:pt x="0" y="578"/>
                      <a:pt x="0" y="578"/>
                      <a:pt x="0" y="578"/>
                    </a:cubicBezTo>
                    <a:cubicBezTo>
                      <a:pt x="449" y="578"/>
                      <a:pt x="449" y="578"/>
                      <a:pt x="449" y="578"/>
                    </a:cubicBezTo>
                    <a:cubicBezTo>
                      <a:pt x="433" y="15"/>
                      <a:pt x="433" y="15"/>
                      <a:pt x="433" y="15"/>
                    </a:cubicBezTo>
                    <a:cubicBezTo>
                      <a:pt x="393" y="6"/>
                      <a:pt x="323" y="0"/>
                      <a:pt x="224" y="0"/>
                    </a:cubicBezTo>
                    <a:close/>
                  </a:path>
                </a:pathLst>
              </a:custGeom>
              <a:solidFill>
                <a:srgbClr val="BFB5B0"/>
              </a:solidFill>
              <a:ln w="9525">
                <a:noFill/>
                <a:round/>
                <a:headEnd/>
                <a:tailEnd/>
              </a:ln>
            </p:spPr>
            <p:txBody>
              <a:bodyPr/>
              <a:lstStyle/>
              <a:p>
                <a:endParaRPr lang="en-US"/>
              </a:p>
            </p:txBody>
          </p:sp>
          <p:pic>
            <p:nvPicPr>
              <p:cNvPr id="1696785" name="Picture 17"/>
              <p:cNvPicPr>
                <a:picLocks noChangeAspect="1" noChangeArrowheads="1"/>
              </p:cNvPicPr>
              <p:nvPr/>
            </p:nvPicPr>
            <p:blipFill>
              <a:blip r:embed="rId4" cstate="print"/>
              <a:srcRect/>
              <a:stretch>
                <a:fillRect/>
              </a:stretch>
            </p:blipFill>
            <p:spPr bwMode="auto">
              <a:xfrm>
                <a:off x="1714" y="418"/>
                <a:ext cx="2338" cy="3081"/>
              </a:xfrm>
              <a:prstGeom prst="rect">
                <a:avLst/>
              </a:prstGeom>
              <a:noFill/>
              <a:ln w="9525">
                <a:noFill/>
                <a:miter lim="800000"/>
                <a:headEnd/>
                <a:tailEnd/>
              </a:ln>
            </p:spPr>
          </p:pic>
          <p:sp>
            <p:nvSpPr>
              <p:cNvPr id="1696786" name="Freeform 18"/>
              <p:cNvSpPr>
                <a:spLocks/>
              </p:cNvSpPr>
              <p:nvPr/>
            </p:nvSpPr>
            <p:spPr bwMode="auto">
              <a:xfrm>
                <a:off x="1720" y="345"/>
                <a:ext cx="2314" cy="157"/>
              </a:xfrm>
              <a:custGeom>
                <a:avLst/>
                <a:gdLst/>
                <a:ahLst/>
                <a:cxnLst>
                  <a:cxn ang="0">
                    <a:pos x="193" y="13"/>
                  </a:cxn>
                  <a:cxn ang="0">
                    <a:pos x="372" y="26"/>
                  </a:cxn>
                  <a:cxn ang="0">
                    <a:pos x="384" y="14"/>
                  </a:cxn>
                  <a:cxn ang="0">
                    <a:pos x="193" y="0"/>
                  </a:cxn>
                  <a:cxn ang="0">
                    <a:pos x="0" y="14"/>
                  </a:cxn>
                  <a:cxn ang="0">
                    <a:pos x="13" y="26"/>
                  </a:cxn>
                  <a:cxn ang="0">
                    <a:pos x="193" y="13"/>
                  </a:cxn>
                </a:cxnLst>
                <a:rect l="0" t="0" r="r" b="b"/>
                <a:pathLst>
                  <a:path w="384" h="26">
                    <a:moveTo>
                      <a:pt x="193" y="13"/>
                    </a:moveTo>
                    <a:cubicBezTo>
                      <a:pt x="272" y="13"/>
                      <a:pt x="340" y="18"/>
                      <a:pt x="372" y="26"/>
                    </a:cubicBezTo>
                    <a:cubicBezTo>
                      <a:pt x="384" y="14"/>
                      <a:pt x="384" y="14"/>
                      <a:pt x="384" y="14"/>
                    </a:cubicBezTo>
                    <a:cubicBezTo>
                      <a:pt x="350" y="6"/>
                      <a:pt x="276" y="0"/>
                      <a:pt x="193" y="0"/>
                    </a:cubicBezTo>
                    <a:cubicBezTo>
                      <a:pt x="109" y="0"/>
                      <a:pt x="34" y="6"/>
                      <a:pt x="0" y="14"/>
                    </a:cubicBezTo>
                    <a:cubicBezTo>
                      <a:pt x="13" y="26"/>
                      <a:pt x="13" y="26"/>
                      <a:pt x="13" y="26"/>
                    </a:cubicBezTo>
                    <a:cubicBezTo>
                      <a:pt x="45" y="18"/>
                      <a:pt x="113" y="13"/>
                      <a:pt x="193" y="13"/>
                    </a:cubicBezTo>
                    <a:close/>
                  </a:path>
                </a:pathLst>
              </a:custGeom>
              <a:solidFill>
                <a:srgbClr val="786E5C"/>
              </a:solidFill>
              <a:ln w="9525">
                <a:noFill/>
                <a:round/>
                <a:headEnd/>
                <a:tailEnd/>
              </a:ln>
            </p:spPr>
            <p:txBody>
              <a:bodyPr/>
              <a:lstStyle/>
              <a:p>
                <a:endParaRPr lang="en-US"/>
              </a:p>
            </p:txBody>
          </p:sp>
          <p:sp>
            <p:nvSpPr>
              <p:cNvPr id="1696787" name="Freeform 19"/>
              <p:cNvSpPr>
                <a:spLocks/>
              </p:cNvSpPr>
              <p:nvPr/>
            </p:nvSpPr>
            <p:spPr bwMode="auto">
              <a:xfrm>
                <a:off x="3962" y="430"/>
                <a:ext cx="156" cy="3141"/>
              </a:xfrm>
              <a:custGeom>
                <a:avLst/>
                <a:gdLst/>
                <a:ahLst/>
                <a:cxnLst>
                  <a:cxn ang="0">
                    <a:pos x="78" y="3057"/>
                  </a:cxn>
                  <a:cxn ang="0">
                    <a:pos x="156" y="3141"/>
                  </a:cxn>
                  <a:cxn ang="0">
                    <a:pos x="72" y="0"/>
                  </a:cxn>
                  <a:cxn ang="0">
                    <a:pos x="0" y="72"/>
                  </a:cxn>
                  <a:cxn ang="0">
                    <a:pos x="78" y="3057"/>
                  </a:cxn>
                </a:cxnLst>
                <a:rect l="0" t="0" r="r" b="b"/>
                <a:pathLst>
                  <a:path w="156" h="3141">
                    <a:moveTo>
                      <a:pt x="78" y="3057"/>
                    </a:moveTo>
                    <a:lnTo>
                      <a:pt x="156" y="3141"/>
                    </a:lnTo>
                    <a:lnTo>
                      <a:pt x="72" y="0"/>
                    </a:lnTo>
                    <a:lnTo>
                      <a:pt x="0" y="72"/>
                    </a:lnTo>
                    <a:lnTo>
                      <a:pt x="78" y="3057"/>
                    </a:lnTo>
                    <a:close/>
                  </a:path>
                </a:pathLst>
              </a:custGeom>
              <a:solidFill>
                <a:srgbClr val="CEC6C2"/>
              </a:solidFill>
              <a:ln w="9525">
                <a:noFill/>
                <a:round/>
                <a:headEnd/>
                <a:tailEnd/>
              </a:ln>
            </p:spPr>
            <p:txBody>
              <a:bodyPr/>
              <a:lstStyle/>
              <a:p>
                <a:endParaRPr lang="en-US"/>
              </a:p>
            </p:txBody>
          </p:sp>
          <p:sp>
            <p:nvSpPr>
              <p:cNvPr id="1696788" name="Freeform 20"/>
              <p:cNvSpPr>
                <a:spLocks/>
              </p:cNvSpPr>
              <p:nvPr/>
            </p:nvSpPr>
            <p:spPr bwMode="auto">
              <a:xfrm>
                <a:off x="1636" y="3487"/>
                <a:ext cx="2482" cy="84"/>
              </a:xfrm>
              <a:custGeom>
                <a:avLst/>
                <a:gdLst/>
                <a:ahLst/>
                <a:cxnLst>
                  <a:cxn ang="0">
                    <a:pos x="2404" y="0"/>
                  </a:cxn>
                  <a:cxn ang="0">
                    <a:pos x="84" y="0"/>
                  </a:cxn>
                  <a:cxn ang="0">
                    <a:pos x="0" y="84"/>
                  </a:cxn>
                  <a:cxn ang="0">
                    <a:pos x="2482" y="84"/>
                  </a:cxn>
                  <a:cxn ang="0">
                    <a:pos x="2404" y="0"/>
                  </a:cxn>
                </a:cxnLst>
                <a:rect l="0" t="0" r="r" b="b"/>
                <a:pathLst>
                  <a:path w="2482" h="84">
                    <a:moveTo>
                      <a:pt x="2404" y="0"/>
                    </a:moveTo>
                    <a:lnTo>
                      <a:pt x="84" y="0"/>
                    </a:lnTo>
                    <a:lnTo>
                      <a:pt x="0" y="84"/>
                    </a:lnTo>
                    <a:lnTo>
                      <a:pt x="2482" y="84"/>
                    </a:lnTo>
                    <a:lnTo>
                      <a:pt x="2404" y="0"/>
                    </a:lnTo>
                    <a:close/>
                  </a:path>
                </a:pathLst>
              </a:custGeom>
              <a:solidFill>
                <a:srgbClr val="7F806F"/>
              </a:solidFill>
              <a:ln w="9525">
                <a:noFill/>
                <a:round/>
                <a:headEnd/>
                <a:tailEnd/>
              </a:ln>
            </p:spPr>
            <p:txBody>
              <a:bodyPr/>
              <a:lstStyle/>
              <a:p>
                <a:endParaRPr lang="en-US"/>
              </a:p>
            </p:txBody>
          </p:sp>
          <p:sp>
            <p:nvSpPr>
              <p:cNvPr id="1696789" name="Freeform 21"/>
              <p:cNvSpPr>
                <a:spLocks/>
              </p:cNvSpPr>
              <p:nvPr/>
            </p:nvSpPr>
            <p:spPr bwMode="auto">
              <a:xfrm>
                <a:off x="1636" y="430"/>
                <a:ext cx="162" cy="3141"/>
              </a:xfrm>
              <a:custGeom>
                <a:avLst/>
                <a:gdLst/>
                <a:ahLst/>
                <a:cxnLst>
                  <a:cxn ang="0">
                    <a:pos x="162" y="72"/>
                  </a:cxn>
                  <a:cxn ang="0">
                    <a:pos x="84" y="0"/>
                  </a:cxn>
                  <a:cxn ang="0">
                    <a:pos x="0" y="3141"/>
                  </a:cxn>
                  <a:cxn ang="0">
                    <a:pos x="84" y="3057"/>
                  </a:cxn>
                  <a:cxn ang="0">
                    <a:pos x="162" y="72"/>
                  </a:cxn>
                </a:cxnLst>
                <a:rect l="0" t="0" r="r" b="b"/>
                <a:pathLst>
                  <a:path w="162" h="3141">
                    <a:moveTo>
                      <a:pt x="162" y="72"/>
                    </a:moveTo>
                    <a:lnTo>
                      <a:pt x="84" y="0"/>
                    </a:lnTo>
                    <a:lnTo>
                      <a:pt x="0" y="3141"/>
                    </a:lnTo>
                    <a:lnTo>
                      <a:pt x="84" y="3057"/>
                    </a:lnTo>
                    <a:lnTo>
                      <a:pt x="162" y="72"/>
                    </a:lnTo>
                    <a:close/>
                  </a:path>
                </a:pathLst>
              </a:custGeom>
              <a:solidFill>
                <a:srgbClr val="D8D1CE"/>
              </a:solidFill>
              <a:ln w="9525">
                <a:noFill/>
                <a:round/>
                <a:headEnd/>
                <a:tailEnd/>
              </a:ln>
            </p:spPr>
            <p:txBody>
              <a:bodyPr/>
              <a:lstStyle/>
              <a:p>
                <a:endParaRPr lang="en-US"/>
              </a:p>
            </p:txBody>
          </p:sp>
          <p:sp>
            <p:nvSpPr>
              <p:cNvPr id="1696790" name="Freeform 22"/>
              <p:cNvSpPr>
                <a:spLocks/>
              </p:cNvSpPr>
              <p:nvPr/>
            </p:nvSpPr>
            <p:spPr bwMode="auto">
              <a:xfrm>
                <a:off x="3594" y="454"/>
                <a:ext cx="392" cy="1041"/>
              </a:xfrm>
              <a:custGeom>
                <a:avLst/>
                <a:gdLst/>
                <a:ahLst/>
                <a:cxnLst>
                  <a:cxn ang="0">
                    <a:pos x="0" y="0"/>
                  </a:cxn>
                  <a:cxn ang="0">
                    <a:pos x="61" y="8"/>
                  </a:cxn>
                  <a:cxn ang="0">
                    <a:pos x="63" y="106"/>
                  </a:cxn>
                  <a:cxn ang="0">
                    <a:pos x="65" y="173"/>
                  </a:cxn>
                  <a:cxn ang="0">
                    <a:pos x="15" y="168"/>
                  </a:cxn>
                  <a:cxn ang="0">
                    <a:pos x="11" y="90"/>
                  </a:cxn>
                  <a:cxn ang="0">
                    <a:pos x="0" y="0"/>
                  </a:cxn>
                </a:cxnLst>
                <a:rect l="0" t="0" r="r" b="b"/>
                <a:pathLst>
                  <a:path w="65" h="173">
                    <a:moveTo>
                      <a:pt x="0" y="0"/>
                    </a:moveTo>
                    <a:cubicBezTo>
                      <a:pt x="16" y="1"/>
                      <a:pt x="54" y="5"/>
                      <a:pt x="61" y="8"/>
                    </a:cubicBezTo>
                    <a:cubicBezTo>
                      <a:pt x="63" y="106"/>
                      <a:pt x="63" y="106"/>
                      <a:pt x="63" y="106"/>
                    </a:cubicBezTo>
                    <a:cubicBezTo>
                      <a:pt x="65" y="173"/>
                      <a:pt x="65" y="173"/>
                      <a:pt x="65" y="173"/>
                    </a:cubicBezTo>
                    <a:cubicBezTo>
                      <a:pt x="15" y="168"/>
                      <a:pt x="15" y="168"/>
                      <a:pt x="15" y="168"/>
                    </a:cubicBezTo>
                    <a:cubicBezTo>
                      <a:pt x="15" y="168"/>
                      <a:pt x="13" y="152"/>
                      <a:pt x="11" y="90"/>
                    </a:cubicBezTo>
                    <a:cubicBezTo>
                      <a:pt x="9" y="38"/>
                      <a:pt x="0" y="0"/>
                      <a:pt x="0" y="0"/>
                    </a:cubicBezTo>
                    <a:close/>
                  </a:path>
                </a:pathLst>
              </a:custGeom>
              <a:solidFill>
                <a:srgbClr val="FFFFFF"/>
              </a:solidFill>
              <a:ln w="9525">
                <a:noFill/>
                <a:round/>
                <a:headEnd/>
                <a:tailEnd/>
              </a:ln>
            </p:spPr>
            <p:txBody>
              <a:bodyPr/>
              <a:lstStyle/>
              <a:p>
                <a:endParaRPr lang="en-US"/>
              </a:p>
            </p:txBody>
          </p:sp>
        </p:grpSp>
      </p:grpSp>
      <p:grpSp>
        <p:nvGrpSpPr>
          <p:cNvPr id="16" name="Group 70"/>
          <p:cNvGrpSpPr>
            <a:grpSpLocks/>
          </p:cNvGrpSpPr>
          <p:nvPr/>
        </p:nvGrpSpPr>
        <p:grpSpPr bwMode="auto">
          <a:xfrm>
            <a:off x="2765426" y="4953000"/>
            <a:ext cx="736600" cy="590550"/>
            <a:chOff x="782" y="3418"/>
            <a:chExt cx="464" cy="372"/>
          </a:xfrm>
        </p:grpSpPr>
        <p:pic>
          <p:nvPicPr>
            <p:cNvPr id="1696839" name="Picture 71" descr="exe"/>
            <p:cNvPicPr>
              <a:picLocks noChangeAspect="1" noChangeArrowheads="1"/>
            </p:cNvPicPr>
            <p:nvPr/>
          </p:nvPicPr>
          <p:blipFill>
            <a:blip r:embed="rId5" cstate="print"/>
            <a:srcRect/>
            <a:stretch>
              <a:fillRect/>
            </a:stretch>
          </p:blipFill>
          <p:spPr bwMode="auto">
            <a:xfrm>
              <a:off x="782" y="3418"/>
              <a:ext cx="464" cy="372"/>
            </a:xfrm>
            <a:prstGeom prst="rect">
              <a:avLst/>
            </a:prstGeom>
            <a:noFill/>
          </p:spPr>
        </p:pic>
        <p:sp>
          <p:nvSpPr>
            <p:cNvPr id="1696840" name="Text Box 72"/>
            <p:cNvSpPr txBox="1">
              <a:spLocks noChangeArrowheads="1"/>
            </p:cNvSpPr>
            <p:nvPr/>
          </p:nvSpPr>
          <p:spPr bwMode="auto">
            <a:xfrm>
              <a:off x="807" y="3515"/>
              <a:ext cx="398" cy="212"/>
            </a:xfrm>
            <a:prstGeom prst="rect">
              <a:avLst/>
            </a:prstGeom>
            <a:solidFill>
              <a:schemeClr val="bg1"/>
            </a:solidFill>
            <a:ln w="9525">
              <a:noFill/>
              <a:miter lim="800000"/>
              <a:headEnd/>
              <a:tailEnd/>
            </a:ln>
            <a:effectLst/>
          </p:spPr>
          <p:txBody>
            <a:bodyPr>
              <a:spAutoFit/>
            </a:bodyPr>
            <a:lstStyle/>
            <a:p>
              <a:r>
                <a:rPr lang="en-US" sz="1600" b="1" dirty="0">
                  <a:solidFill>
                    <a:schemeClr val="tx2"/>
                  </a:solidFill>
                  <a:latin typeface="Arial" charset="0"/>
                </a:rPr>
                <a:t>.</a:t>
              </a:r>
              <a:r>
                <a:rPr lang="en-US" sz="1600" b="1" dirty="0" err="1">
                  <a:solidFill>
                    <a:schemeClr val="tx2"/>
                  </a:solidFill>
                  <a:latin typeface="Arial" charset="0"/>
                </a:rPr>
                <a:t>py</a:t>
              </a:r>
              <a:endParaRPr lang="en-US" sz="1600" b="1" dirty="0">
                <a:solidFill>
                  <a:schemeClr val="tx2"/>
                </a:solidFill>
                <a:latin typeface="Arial" charset="0"/>
              </a:endParaRPr>
            </a:p>
          </p:txBody>
        </p:sp>
      </p:grpSp>
      <p:grpSp>
        <p:nvGrpSpPr>
          <p:cNvPr id="96" name="Group 70"/>
          <p:cNvGrpSpPr>
            <a:grpSpLocks/>
          </p:cNvGrpSpPr>
          <p:nvPr/>
        </p:nvGrpSpPr>
        <p:grpSpPr bwMode="auto">
          <a:xfrm>
            <a:off x="2765426" y="4962308"/>
            <a:ext cx="736600" cy="590550"/>
            <a:chOff x="782" y="3418"/>
            <a:chExt cx="464" cy="372"/>
          </a:xfrm>
        </p:grpSpPr>
        <p:pic>
          <p:nvPicPr>
            <p:cNvPr id="97" name="Picture 71" descr="exe"/>
            <p:cNvPicPr>
              <a:picLocks noChangeAspect="1" noChangeArrowheads="1"/>
            </p:cNvPicPr>
            <p:nvPr/>
          </p:nvPicPr>
          <p:blipFill>
            <a:blip r:embed="rId5" cstate="print"/>
            <a:srcRect/>
            <a:stretch>
              <a:fillRect/>
            </a:stretch>
          </p:blipFill>
          <p:spPr bwMode="auto">
            <a:xfrm>
              <a:off x="782" y="3418"/>
              <a:ext cx="464" cy="372"/>
            </a:xfrm>
            <a:prstGeom prst="rect">
              <a:avLst/>
            </a:prstGeom>
            <a:noFill/>
          </p:spPr>
        </p:pic>
        <p:sp>
          <p:nvSpPr>
            <p:cNvPr id="98" name="Text Box 72"/>
            <p:cNvSpPr txBox="1">
              <a:spLocks noChangeArrowheads="1"/>
            </p:cNvSpPr>
            <p:nvPr/>
          </p:nvSpPr>
          <p:spPr bwMode="auto">
            <a:xfrm>
              <a:off x="807" y="3515"/>
              <a:ext cx="398" cy="212"/>
            </a:xfrm>
            <a:prstGeom prst="rect">
              <a:avLst/>
            </a:prstGeom>
            <a:solidFill>
              <a:schemeClr val="bg1"/>
            </a:solidFill>
            <a:ln w="9525">
              <a:noFill/>
              <a:miter lim="800000"/>
              <a:headEnd/>
              <a:tailEnd/>
            </a:ln>
            <a:effectLst/>
          </p:spPr>
          <p:txBody>
            <a:bodyPr>
              <a:spAutoFit/>
            </a:bodyPr>
            <a:lstStyle/>
            <a:p>
              <a:r>
                <a:rPr lang="en-US" sz="1600" b="1" dirty="0">
                  <a:solidFill>
                    <a:schemeClr val="tx2"/>
                  </a:solidFill>
                  <a:latin typeface="Arial" charset="0"/>
                </a:rPr>
                <a:t>.</a:t>
              </a:r>
              <a:r>
                <a:rPr lang="en-US" sz="1600" b="1" dirty="0" err="1">
                  <a:solidFill>
                    <a:schemeClr val="tx2"/>
                  </a:solidFill>
                  <a:latin typeface="Arial" charset="0"/>
                </a:rPr>
                <a:t>py</a:t>
              </a:r>
              <a:endParaRPr lang="en-US" sz="1600" b="1" dirty="0">
                <a:solidFill>
                  <a:schemeClr val="tx2"/>
                </a:solidFill>
                <a:latin typeface="Arial" charset="0"/>
              </a:endParaRPr>
            </a:p>
          </p:txBody>
        </p:sp>
      </p:grpSp>
      <p:sp>
        <p:nvSpPr>
          <p:cNvPr id="1696797" name="Text Box 29"/>
          <p:cNvSpPr txBox="1">
            <a:spLocks noChangeArrowheads="1"/>
          </p:cNvSpPr>
          <p:nvPr/>
        </p:nvSpPr>
        <p:spPr bwMode="auto">
          <a:xfrm>
            <a:off x="4056063" y="2997200"/>
            <a:ext cx="1192212" cy="523220"/>
          </a:xfrm>
          <a:prstGeom prst="rect">
            <a:avLst/>
          </a:prstGeom>
          <a:noFill/>
          <a:ln w="9525">
            <a:noFill/>
            <a:miter lim="800000"/>
            <a:headEnd/>
            <a:tailEnd/>
          </a:ln>
          <a:effectLst/>
        </p:spPr>
        <p:txBody>
          <a:bodyPr>
            <a:spAutoFit/>
          </a:bodyPr>
          <a:lstStyle/>
          <a:p>
            <a:pPr algn="ctr">
              <a:spcBef>
                <a:spcPct val="50000"/>
              </a:spcBef>
            </a:pPr>
            <a:r>
              <a:rPr lang="en-US" sz="1400" b="1">
                <a:solidFill>
                  <a:srgbClr val="5F5F5F"/>
                </a:solidFill>
                <a:effectLst>
                  <a:outerShdw blurRad="38100" dist="38100" dir="2700000" algn="tl">
                    <a:srgbClr val="C0C0C0"/>
                  </a:outerShdw>
                </a:effectLst>
                <a:latin typeface="Verdana" pitchFamily="34" charset="0"/>
              </a:rPr>
              <a:t>MATLAB</a:t>
            </a:r>
            <a:br>
              <a:rPr lang="en-US" sz="1400" b="1">
                <a:solidFill>
                  <a:srgbClr val="5F5F5F"/>
                </a:solidFill>
                <a:effectLst>
                  <a:outerShdw blurRad="38100" dist="38100" dir="2700000" algn="tl">
                    <a:srgbClr val="C0C0C0"/>
                  </a:outerShdw>
                </a:effectLst>
                <a:latin typeface="Verdana" pitchFamily="34" charset="0"/>
              </a:rPr>
            </a:br>
            <a:r>
              <a:rPr lang="en-US" sz="1400" b="1">
                <a:solidFill>
                  <a:srgbClr val="5F5F5F"/>
                </a:solidFill>
                <a:effectLst>
                  <a:outerShdw blurRad="38100" dist="38100" dir="2700000" algn="tl">
                    <a:srgbClr val="C0C0C0"/>
                  </a:outerShdw>
                </a:effectLst>
                <a:latin typeface="Verdana" pitchFamily="34" charset="0"/>
              </a:rPr>
              <a:t>Desktop</a:t>
            </a:r>
          </a:p>
        </p:txBody>
      </p:sp>
      <p:sp>
        <p:nvSpPr>
          <p:cNvPr id="1696798" name="Text Box 30"/>
          <p:cNvSpPr txBox="1">
            <a:spLocks noChangeArrowheads="1"/>
          </p:cNvSpPr>
          <p:nvPr/>
        </p:nvSpPr>
        <p:spPr bwMode="auto">
          <a:xfrm>
            <a:off x="6864351" y="2997200"/>
            <a:ext cx="1192213" cy="523220"/>
          </a:xfrm>
          <a:prstGeom prst="rect">
            <a:avLst/>
          </a:prstGeom>
          <a:noFill/>
          <a:ln w="9525">
            <a:noFill/>
            <a:miter lim="800000"/>
            <a:headEnd/>
            <a:tailEnd/>
          </a:ln>
          <a:effectLst/>
        </p:spPr>
        <p:txBody>
          <a:bodyPr>
            <a:spAutoFit/>
          </a:bodyPr>
          <a:lstStyle/>
          <a:p>
            <a:pPr algn="ctr">
              <a:spcBef>
                <a:spcPct val="50000"/>
              </a:spcBef>
            </a:pPr>
            <a:r>
              <a:rPr lang="en-US" sz="1400" b="1">
                <a:solidFill>
                  <a:srgbClr val="5F5F5F"/>
                </a:solidFill>
                <a:effectLst>
                  <a:outerShdw blurRad="38100" dist="38100" dir="2700000" algn="tl">
                    <a:srgbClr val="C0C0C0"/>
                  </a:outerShdw>
                </a:effectLst>
                <a:latin typeface="Verdana" pitchFamily="34" charset="0"/>
              </a:rPr>
              <a:t>End-User</a:t>
            </a:r>
            <a:br>
              <a:rPr lang="en-US" sz="1400" b="1">
                <a:solidFill>
                  <a:srgbClr val="5F5F5F"/>
                </a:solidFill>
                <a:effectLst>
                  <a:outerShdw blurRad="38100" dist="38100" dir="2700000" algn="tl">
                    <a:srgbClr val="C0C0C0"/>
                  </a:outerShdw>
                </a:effectLst>
                <a:latin typeface="Verdana" pitchFamily="34" charset="0"/>
              </a:rPr>
            </a:br>
            <a:r>
              <a:rPr lang="en-US" sz="1400" b="1">
                <a:solidFill>
                  <a:srgbClr val="5F5F5F"/>
                </a:solidFill>
                <a:effectLst>
                  <a:outerShdw blurRad="38100" dist="38100" dir="2700000" algn="tl">
                    <a:srgbClr val="C0C0C0"/>
                  </a:outerShdw>
                </a:effectLst>
                <a:latin typeface="Verdana" pitchFamily="34" charset="0"/>
              </a:rPr>
              <a:t>Machine</a:t>
            </a:r>
          </a:p>
        </p:txBody>
      </p:sp>
      <p:grpSp>
        <p:nvGrpSpPr>
          <p:cNvPr id="7" name="Group 32"/>
          <p:cNvGrpSpPr>
            <a:grpSpLocks/>
          </p:cNvGrpSpPr>
          <p:nvPr/>
        </p:nvGrpSpPr>
        <p:grpSpPr bwMode="auto">
          <a:xfrm>
            <a:off x="2968625" y="2573339"/>
            <a:ext cx="319088" cy="427037"/>
            <a:chOff x="2758" y="1731"/>
            <a:chExt cx="201" cy="269"/>
          </a:xfrm>
        </p:grpSpPr>
        <p:sp>
          <p:nvSpPr>
            <p:cNvPr id="1696801" name="AutoShape 33"/>
            <p:cNvSpPr>
              <a:spLocks noChangeArrowheads="1"/>
            </p:cNvSpPr>
            <p:nvPr/>
          </p:nvSpPr>
          <p:spPr bwMode="auto">
            <a:xfrm rot="-16200000">
              <a:off x="2792" y="1833"/>
              <a:ext cx="133" cy="201"/>
            </a:xfrm>
            <a:prstGeom prst="rightArrow">
              <a:avLst>
                <a:gd name="adj1" fmla="val 64593"/>
                <a:gd name="adj2" fmla="val 63162"/>
              </a:avLst>
            </a:prstGeom>
            <a:solidFill>
              <a:srgbClr val="BC2026"/>
            </a:solidFill>
            <a:ln w="9525">
              <a:noFill/>
              <a:miter lim="800000"/>
              <a:headEnd/>
              <a:tailEnd/>
            </a:ln>
            <a:effectLst/>
          </p:spPr>
          <p:txBody>
            <a:bodyPr wrap="none" anchor="ctr"/>
            <a:lstStyle/>
            <a:p>
              <a:endParaRPr lang="en-US"/>
            </a:p>
          </p:txBody>
        </p:sp>
        <p:grpSp>
          <p:nvGrpSpPr>
            <p:cNvPr id="8" name="Group 34"/>
            <p:cNvGrpSpPr>
              <a:grpSpLocks/>
            </p:cNvGrpSpPr>
            <p:nvPr/>
          </p:nvGrpSpPr>
          <p:grpSpPr bwMode="auto">
            <a:xfrm>
              <a:off x="2792" y="1731"/>
              <a:ext cx="132" cy="115"/>
              <a:chOff x="1698" y="2721"/>
              <a:chExt cx="132" cy="115"/>
            </a:xfrm>
          </p:grpSpPr>
          <p:sp>
            <p:nvSpPr>
              <p:cNvPr id="1696803" name="Rectangle 35"/>
              <p:cNvSpPr>
                <a:spLocks noChangeArrowheads="1"/>
              </p:cNvSpPr>
              <p:nvPr/>
            </p:nvSpPr>
            <p:spPr bwMode="auto">
              <a:xfrm>
                <a:off x="1698" y="2721"/>
                <a:ext cx="132" cy="27"/>
              </a:xfrm>
              <a:prstGeom prst="rect">
                <a:avLst/>
              </a:prstGeom>
              <a:solidFill>
                <a:srgbClr val="BC2026">
                  <a:alpha val="14999"/>
                </a:srgbClr>
              </a:solidFill>
              <a:ln w="9525">
                <a:noFill/>
                <a:miter lim="800000"/>
                <a:headEnd/>
                <a:tailEnd/>
              </a:ln>
              <a:effectLst/>
            </p:spPr>
            <p:txBody>
              <a:bodyPr wrap="none" anchor="ctr"/>
              <a:lstStyle/>
              <a:p>
                <a:endParaRPr lang="en-US"/>
              </a:p>
            </p:txBody>
          </p:sp>
          <p:sp>
            <p:nvSpPr>
              <p:cNvPr id="1696804" name="Rectangle 36"/>
              <p:cNvSpPr>
                <a:spLocks noChangeArrowheads="1"/>
              </p:cNvSpPr>
              <p:nvPr/>
            </p:nvSpPr>
            <p:spPr bwMode="auto">
              <a:xfrm>
                <a:off x="1698" y="2765"/>
                <a:ext cx="132" cy="27"/>
              </a:xfrm>
              <a:prstGeom prst="rect">
                <a:avLst/>
              </a:prstGeom>
              <a:solidFill>
                <a:srgbClr val="BC2026">
                  <a:alpha val="39999"/>
                </a:srgbClr>
              </a:solidFill>
              <a:ln w="9525">
                <a:noFill/>
                <a:miter lim="800000"/>
                <a:headEnd/>
                <a:tailEnd/>
              </a:ln>
              <a:effectLst/>
            </p:spPr>
            <p:txBody>
              <a:bodyPr wrap="none" anchor="ctr"/>
              <a:lstStyle/>
              <a:p>
                <a:endParaRPr lang="en-US"/>
              </a:p>
            </p:txBody>
          </p:sp>
          <p:sp>
            <p:nvSpPr>
              <p:cNvPr id="1696805" name="Rectangle 37"/>
              <p:cNvSpPr>
                <a:spLocks noChangeArrowheads="1"/>
              </p:cNvSpPr>
              <p:nvPr/>
            </p:nvSpPr>
            <p:spPr bwMode="auto">
              <a:xfrm>
                <a:off x="1698" y="2809"/>
                <a:ext cx="132" cy="27"/>
              </a:xfrm>
              <a:prstGeom prst="rect">
                <a:avLst/>
              </a:prstGeom>
              <a:solidFill>
                <a:srgbClr val="BC2026">
                  <a:alpha val="70000"/>
                </a:srgbClr>
              </a:solidFill>
              <a:ln w="9525">
                <a:noFill/>
                <a:miter lim="800000"/>
                <a:headEnd/>
                <a:tailEnd/>
              </a:ln>
              <a:effectLst/>
            </p:spPr>
            <p:txBody>
              <a:bodyPr wrap="none" anchor="ctr"/>
              <a:lstStyle/>
              <a:p>
                <a:endParaRPr lang="en-US"/>
              </a:p>
            </p:txBody>
          </p:sp>
        </p:grpSp>
      </p:grpSp>
      <p:sp>
        <p:nvSpPr>
          <p:cNvPr id="1696806" name="Oval 38"/>
          <p:cNvSpPr>
            <a:spLocks noChangeArrowheads="1"/>
          </p:cNvSpPr>
          <p:nvPr/>
        </p:nvSpPr>
        <p:spPr bwMode="auto">
          <a:xfrm>
            <a:off x="1676400" y="2908300"/>
            <a:ext cx="503238" cy="503238"/>
          </a:xfrm>
          <a:prstGeom prst="ellipse">
            <a:avLst/>
          </a:prstGeom>
          <a:solidFill>
            <a:srgbClr val="154F8F"/>
          </a:solidFill>
          <a:ln w="28575">
            <a:solidFill>
              <a:srgbClr val="9AB7D6"/>
            </a:solidFill>
            <a:round/>
            <a:headEnd/>
            <a:tailEnd/>
          </a:ln>
          <a:effectLst>
            <a:outerShdw dist="35921" dir="2700000" algn="ctr" rotWithShape="0">
              <a:schemeClr val="tx2">
                <a:alpha val="50000"/>
              </a:schemeClr>
            </a:outerShdw>
          </a:effectLst>
        </p:spPr>
        <p:txBody>
          <a:bodyPr wrap="none" anchor="ctr"/>
          <a:lstStyle/>
          <a:p>
            <a:pPr algn="ctr"/>
            <a:r>
              <a:rPr lang="en-US" b="1">
                <a:solidFill>
                  <a:srgbClr val="FFFFFF"/>
                </a:solidFill>
                <a:latin typeface="Arial" charset="0"/>
              </a:rPr>
              <a:t>1</a:t>
            </a:r>
          </a:p>
        </p:txBody>
      </p:sp>
      <p:sp>
        <p:nvSpPr>
          <p:cNvPr id="1696807" name="Oval 39"/>
          <p:cNvSpPr>
            <a:spLocks noChangeArrowheads="1"/>
          </p:cNvSpPr>
          <p:nvPr/>
        </p:nvSpPr>
        <p:spPr bwMode="auto">
          <a:xfrm>
            <a:off x="1676400" y="4144962"/>
            <a:ext cx="503238" cy="503238"/>
          </a:xfrm>
          <a:prstGeom prst="ellipse">
            <a:avLst/>
          </a:prstGeom>
          <a:solidFill>
            <a:srgbClr val="154F8F"/>
          </a:solidFill>
          <a:ln w="28575">
            <a:solidFill>
              <a:srgbClr val="9AB7D6"/>
            </a:solidFill>
            <a:round/>
            <a:headEnd/>
            <a:tailEnd/>
          </a:ln>
          <a:effectLst>
            <a:outerShdw dist="35921" dir="2700000" algn="ctr" rotWithShape="0">
              <a:schemeClr val="tx2">
                <a:alpha val="50000"/>
              </a:schemeClr>
            </a:outerShdw>
          </a:effectLst>
        </p:spPr>
        <p:txBody>
          <a:bodyPr wrap="none" anchor="ctr"/>
          <a:lstStyle/>
          <a:p>
            <a:pPr algn="ctr"/>
            <a:r>
              <a:rPr lang="en-US" b="1">
                <a:solidFill>
                  <a:srgbClr val="FFFFFF"/>
                </a:solidFill>
                <a:latin typeface="Arial" charset="0"/>
              </a:rPr>
              <a:t>2</a:t>
            </a:r>
          </a:p>
        </p:txBody>
      </p:sp>
      <p:sp>
        <p:nvSpPr>
          <p:cNvPr id="1696811" name="Oval 43"/>
          <p:cNvSpPr>
            <a:spLocks noChangeArrowheads="1"/>
          </p:cNvSpPr>
          <p:nvPr/>
        </p:nvSpPr>
        <p:spPr bwMode="auto">
          <a:xfrm>
            <a:off x="9712374" y="4135477"/>
            <a:ext cx="503238" cy="503238"/>
          </a:xfrm>
          <a:prstGeom prst="ellipse">
            <a:avLst/>
          </a:prstGeom>
          <a:solidFill>
            <a:srgbClr val="154F8F"/>
          </a:solidFill>
          <a:ln w="28575">
            <a:solidFill>
              <a:srgbClr val="9AB7D6"/>
            </a:solidFill>
            <a:round/>
            <a:headEnd/>
            <a:tailEnd/>
          </a:ln>
          <a:effectLst>
            <a:outerShdw dist="35921" dir="2700000" algn="ctr" rotWithShape="0">
              <a:schemeClr val="tx2">
                <a:alpha val="50000"/>
              </a:schemeClr>
            </a:outerShdw>
          </a:effectLst>
        </p:spPr>
        <p:txBody>
          <a:bodyPr wrap="none" anchor="ctr"/>
          <a:lstStyle/>
          <a:p>
            <a:pPr algn="ctr"/>
            <a:r>
              <a:rPr lang="en-US" b="1" dirty="0">
                <a:solidFill>
                  <a:srgbClr val="FFFFFF"/>
                </a:solidFill>
                <a:latin typeface="Arial" charset="0"/>
              </a:rPr>
              <a:t>3</a:t>
            </a:r>
          </a:p>
        </p:txBody>
      </p:sp>
      <p:grpSp>
        <p:nvGrpSpPr>
          <p:cNvPr id="9" name="Group 44"/>
          <p:cNvGrpSpPr>
            <a:grpSpLocks/>
          </p:cNvGrpSpPr>
          <p:nvPr/>
        </p:nvGrpSpPr>
        <p:grpSpPr bwMode="auto">
          <a:xfrm>
            <a:off x="2439155" y="2188953"/>
            <a:ext cx="2255837" cy="476250"/>
            <a:chOff x="578" y="1169"/>
            <a:chExt cx="1421" cy="336"/>
          </a:xfrm>
        </p:grpSpPr>
        <p:sp>
          <p:nvSpPr>
            <p:cNvPr id="1696813" name="Rectangle 45"/>
            <p:cNvSpPr>
              <a:spLocks noChangeArrowheads="1"/>
            </p:cNvSpPr>
            <p:nvPr/>
          </p:nvSpPr>
          <p:spPr bwMode="auto">
            <a:xfrm>
              <a:off x="578" y="1389"/>
              <a:ext cx="1420" cy="116"/>
            </a:xfrm>
            <a:prstGeom prst="rect">
              <a:avLst/>
            </a:prstGeom>
            <a:gradFill rotWithShape="1">
              <a:gsLst>
                <a:gs pos="0">
                  <a:srgbClr val="154F8F"/>
                </a:gs>
                <a:gs pos="50000">
                  <a:srgbClr val="154F8F">
                    <a:gamma/>
                    <a:tint val="63529"/>
                    <a:invGamma/>
                  </a:srgbClr>
                </a:gs>
                <a:gs pos="100000">
                  <a:srgbClr val="154F8F"/>
                </a:gs>
              </a:gsLst>
              <a:lin ang="0" scaled="1"/>
            </a:gradFill>
            <a:ln w="9525">
              <a:noFill/>
              <a:miter lim="800000"/>
              <a:headEnd/>
              <a:tailEnd/>
            </a:ln>
            <a:effectLst/>
          </p:spPr>
          <p:txBody>
            <a:bodyPr wrap="none" anchor="ctr"/>
            <a:lstStyle/>
            <a:p>
              <a:endParaRPr lang="en-US"/>
            </a:p>
          </p:txBody>
        </p:sp>
        <p:sp>
          <p:nvSpPr>
            <p:cNvPr id="1696814" name="AutoShape 46"/>
            <p:cNvSpPr>
              <a:spLocks noChangeArrowheads="1"/>
            </p:cNvSpPr>
            <p:nvPr/>
          </p:nvSpPr>
          <p:spPr bwMode="auto">
            <a:xfrm flipV="1">
              <a:off x="583" y="1169"/>
              <a:ext cx="1416" cy="218"/>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154F8F">
                    <a:gamma/>
                    <a:tint val="63529"/>
                    <a:invGamma/>
                  </a:srgbClr>
                </a:gs>
                <a:gs pos="100000">
                  <a:srgbClr val="154F8F"/>
                </a:gs>
              </a:gsLst>
              <a:lin ang="5400000" scaled="1"/>
            </a:gradFill>
            <a:ln w="9525" algn="ctr">
              <a:noFill/>
              <a:miter lim="800000"/>
              <a:headEnd/>
              <a:tailEnd/>
            </a:ln>
            <a:effectLst/>
          </p:spPr>
          <p:txBody>
            <a:bodyPr rot="10800000" wrap="none" anchor="ctr"/>
            <a:lstStyle/>
            <a:p>
              <a:pPr algn="ctr"/>
              <a:endParaRPr lang="en-US" b="1">
                <a:latin typeface="Verdana" pitchFamily="34" charset="0"/>
              </a:endParaRPr>
            </a:p>
          </p:txBody>
        </p:sp>
        <p:sp>
          <p:nvSpPr>
            <p:cNvPr id="1696815" name="Line 47"/>
            <p:cNvSpPr>
              <a:spLocks noChangeShapeType="1"/>
            </p:cNvSpPr>
            <p:nvPr/>
          </p:nvSpPr>
          <p:spPr bwMode="auto">
            <a:xfrm>
              <a:off x="578" y="1389"/>
              <a:ext cx="1420" cy="1"/>
            </a:xfrm>
            <a:prstGeom prst="line">
              <a:avLst/>
            </a:prstGeom>
            <a:noFill/>
            <a:ln w="19050">
              <a:solidFill>
                <a:srgbClr val="CCDCF0"/>
              </a:solidFill>
              <a:round/>
              <a:headEnd/>
              <a:tailEnd/>
            </a:ln>
            <a:effectLst/>
          </p:spPr>
          <p:txBody>
            <a:bodyPr/>
            <a:lstStyle/>
            <a:p>
              <a:endParaRPr lang="en-US"/>
            </a:p>
          </p:txBody>
        </p:sp>
      </p:grpSp>
      <p:sp>
        <p:nvSpPr>
          <p:cNvPr id="1696816" name="Text Box 48"/>
          <p:cNvSpPr txBox="1">
            <a:spLocks noChangeArrowheads="1"/>
          </p:cNvSpPr>
          <p:nvPr/>
        </p:nvSpPr>
        <p:spPr bwMode="white">
          <a:xfrm>
            <a:off x="2915405" y="2249279"/>
            <a:ext cx="1209675" cy="312737"/>
          </a:xfrm>
          <a:prstGeom prst="rect">
            <a:avLst/>
          </a:prstGeom>
          <a:noFill/>
          <a:ln w="9525">
            <a:noFill/>
            <a:miter lim="800000"/>
            <a:headEnd/>
            <a:tailEnd/>
          </a:ln>
          <a:effectLst/>
        </p:spPr>
        <p:txBody>
          <a:bodyPr>
            <a:spAutoFit/>
          </a:bodyPr>
          <a:lstStyle/>
          <a:p>
            <a:pPr algn="ctr">
              <a:lnSpc>
                <a:spcPct val="90000"/>
              </a:lnSpc>
              <a:spcBef>
                <a:spcPct val="50000"/>
              </a:spcBef>
            </a:pPr>
            <a:r>
              <a:rPr lang="en-US" sz="1600" dirty="0">
                <a:solidFill>
                  <a:srgbClr val="FFFFFF"/>
                </a:solidFill>
                <a:latin typeface="Times New Roman" pitchFamily="18" charset="0"/>
                <a:cs typeface="Times New Roman" pitchFamily="18" charset="0"/>
              </a:rPr>
              <a:t>Toolboxes</a:t>
            </a:r>
          </a:p>
        </p:txBody>
      </p:sp>
      <p:sp>
        <p:nvSpPr>
          <p:cNvPr id="1696823" name="Rectangle 55"/>
          <p:cNvSpPr>
            <a:spLocks noGrp="1" noChangeArrowheads="1"/>
          </p:cNvSpPr>
          <p:nvPr>
            <p:ph type="title"/>
          </p:nvPr>
        </p:nvSpPr>
        <p:spPr/>
        <p:txBody>
          <a:bodyPr/>
          <a:lstStyle/>
          <a:p>
            <a:r>
              <a:rPr lang="en-US" dirty="0"/>
              <a:t>Desktop Deployment with MATLAB</a:t>
            </a:r>
          </a:p>
        </p:txBody>
      </p:sp>
      <p:grpSp>
        <p:nvGrpSpPr>
          <p:cNvPr id="12" name="Group 56"/>
          <p:cNvGrpSpPr>
            <a:grpSpLocks/>
          </p:cNvGrpSpPr>
          <p:nvPr/>
        </p:nvGrpSpPr>
        <p:grpSpPr bwMode="auto">
          <a:xfrm>
            <a:off x="2973389" y="3581401"/>
            <a:ext cx="319087" cy="427037"/>
            <a:chOff x="2758" y="1731"/>
            <a:chExt cx="201" cy="269"/>
          </a:xfrm>
        </p:grpSpPr>
        <p:sp>
          <p:nvSpPr>
            <p:cNvPr id="1696825" name="AutoShape 57"/>
            <p:cNvSpPr>
              <a:spLocks noChangeArrowheads="1"/>
            </p:cNvSpPr>
            <p:nvPr/>
          </p:nvSpPr>
          <p:spPr bwMode="auto">
            <a:xfrm rot="-16200000">
              <a:off x="2792" y="1833"/>
              <a:ext cx="133" cy="201"/>
            </a:xfrm>
            <a:prstGeom prst="rightArrow">
              <a:avLst>
                <a:gd name="adj1" fmla="val 64593"/>
                <a:gd name="adj2" fmla="val 63162"/>
              </a:avLst>
            </a:prstGeom>
            <a:solidFill>
              <a:srgbClr val="BC2026"/>
            </a:solidFill>
            <a:ln w="9525">
              <a:noFill/>
              <a:miter lim="800000"/>
              <a:headEnd/>
              <a:tailEnd/>
            </a:ln>
            <a:effectLst/>
          </p:spPr>
          <p:txBody>
            <a:bodyPr wrap="none" anchor="ctr"/>
            <a:lstStyle/>
            <a:p>
              <a:endParaRPr lang="en-US"/>
            </a:p>
          </p:txBody>
        </p:sp>
        <p:grpSp>
          <p:nvGrpSpPr>
            <p:cNvPr id="13" name="Group 58"/>
            <p:cNvGrpSpPr>
              <a:grpSpLocks/>
            </p:cNvGrpSpPr>
            <p:nvPr/>
          </p:nvGrpSpPr>
          <p:grpSpPr bwMode="auto">
            <a:xfrm>
              <a:off x="2792" y="1731"/>
              <a:ext cx="132" cy="115"/>
              <a:chOff x="1698" y="2721"/>
              <a:chExt cx="132" cy="115"/>
            </a:xfrm>
          </p:grpSpPr>
          <p:sp>
            <p:nvSpPr>
              <p:cNvPr id="1696827" name="Rectangle 59"/>
              <p:cNvSpPr>
                <a:spLocks noChangeArrowheads="1"/>
              </p:cNvSpPr>
              <p:nvPr/>
            </p:nvSpPr>
            <p:spPr bwMode="auto">
              <a:xfrm>
                <a:off x="1698" y="2721"/>
                <a:ext cx="132" cy="27"/>
              </a:xfrm>
              <a:prstGeom prst="rect">
                <a:avLst/>
              </a:prstGeom>
              <a:solidFill>
                <a:srgbClr val="BC2026">
                  <a:alpha val="14999"/>
                </a:srgbClr>
              </a:solidFill>
              <a:ln w="9525">
                <a:noFill/>
                <a:miter lim="800000"/>
                <a:headEnd/>
                <a:tailEnd/>
              </a:ln>
              <a:effectLst/>
            </p:spPr>
            <p:txBody>
              <a:bodyPr wrap="none" anchor="ctr"/>
              <a:lstStyle/>
              <a:p>
                <a:endParaRPr lang="en-US"/>
              </a:p>
            </p:txBody>
          </p:sp>
          <p:sp>
            <p:nvSpPr>
              <p:cNvPr id="1696828" name="Rectangle 60"/>
              <p:cNvSpPr>
                <a:spLocks noChangeArrowheads="1"/>
              </p:cNvSpPr>
              <p:nvPr/>
            </p:nvSpPr>
            <p:spPr bwMode="auto">
              <a:xfrm>
                <a:off x="1698" y="2765"/>
                <a:ext cx="132" cy="27"/>
              </a:xfrm>
              <a:prstGeom prst="rect">
                <a:avLst/>
              </a:prstGeom>
              <a:solidFill>
                <a:srgbClr val="BC2026">
                  <a:alpha val="39999"/>
                </a:srgbClr>
              </a:solidFill>
              <a:ln w="9525">
                <a:noFill/>
                <a:miter lim="800000"/>
                <a:headEnd/>
                <a:tailEnd/>
              </a:ln>
              <a:effectLst/>
            </p:spPr>
            <p:txBody>
              <a:bodyPr wrap="none" anchor="ctr"/>
              <a:lstStyle/>
              <a:p>
                <a:endParaRPr lang="en-US"/>
              </a:p>
            </p:txBody>
          </p:sp>
          <p:sp>
            <p:nvSpPr>
              <p:cNvPr id="1696829" name="Rectangle 61"/>
              <p:cNvSpPr>
                <a:spLocks noChangeArrowheads="1"/>
              </p:cNvSpPr>
              <p:nvPr/>
            </p:nvSpPr>
            <p:spPr bwMode="auto">
              <a:xfrm>
                <a:off x="1698" y="2809"/>
                <a:ext cx="132" cy="27"/>
              </a:xfrm>
              <a:prstGeom prst="rect">
                <a:avLst/>
              </a:prstGeom>
              <a:solidFill>
                <a:srgbClr val="BC2026">
                  <a:alpha val="70000"/>
                </a:srgbClr>
              </a:solidFill>
              <a:ln w="9525">
                <a:noFill/>
                <a:miter lim="800000"/>
                <a:headEnd/>
                <a:tailEnd/>
              </a:ln>
              <a:effectLst/>
            </p:spPr>
            <p:txBody>
              <a:bodyPr wrap="none" anchor="ctr"/>
              <a:lstStyle/>
              <a:p>
                <a:endParaRPr lang="en-US"/>
              </a:p>
            </p:txBody>
          </p:sp>
        </p:grpSp>
      </p:grpSp>
      <p:pic>
        <p:nvPicPr>
          <p:cNvPr id="1696830" name="Picture 62" descr="mlapp"/>
          <p:cNvPicPr>
            <a:picLocks noChangeAspect="1" noChangeArrowheads="1"/>
          </p:cNvPicPr>
          <p:nvPr/>
        </p:nvPicPr>
        <p:blipFill>
          <a:blip r:embed="rId6" cstate="print"/>
          <a:srcRect/>
          <a:stretch>
            <a:fillRect/>
          </a:stretch>
        </p:blipFill>
        <p:spPr bwMode="auto">
          <a:xfrm>
            <a:off x="2551114" y="2992439"/>
            <a:ext cx="1069975" cy="642937"/>
          </a:xfrm>
          <a:prstGeom prst="rect">
            <a:avLst/>
          </a:prstGeom>
          <a:noFill/>
        </p:spPr>
      </p:pic>
      <p:grpSp>
        <p:nvGrpSpPr>
          <p:cNvPr id="14" name="Group 63"/>
          <p:cNvGrpSpPr>
            <a:grpSpLocks/>
          </p:cNvGrpSpPr>
          <p:nvPr/>
        </p:nvGrpSpPr>
        <p:grpSpPr bwMode="auto">
          <a:xfrm>
            <a:off x="2276476" y="4022725"/>
            <a:ext cx="1712913" cy="476250"/>
            <a:chOff x="474" y="2423"/>
            <a:chExt cx="1079" cy="300"/>
          </a:xfrm>
        </p:grpSpPr>
        <p:grpSp>
          <p:nvGrpSpPr>
            <p:cNvPr id="15" name="Group 64"/>
            <p:cNvGrpSpPr>
              <a:grpSpLocks/>
            </p:cNvGrpSpPr>
            <p:nvPr/>
          </p:nvGrpSpPr>
          <p:grpSpPr bwMode="auto">
            <a:xfrm>
              <a:off x="474" y="2423"/>
              <a:ext cx="1079" cy="300"/>
              <a:chOff x="578" y="1169"/>
              <a:chExt cx="1421" cy="336"/>
            </a:xfrm>
          </p:grpSpPr>
          <p:sp>
            <p:nvSpPr>
              <p:cNvPr id="1696833" name="Rectangle 65"/>
              <p:cNvSpPr>
                <a:spLocks noChangeArrowheads="1"/>
              </p:cNvSpPr>
              <p:nvPr/>
            </p:nvSpPr>
            <p:spPr bwMode="auto">
              <a:xfrm>
                <a:off x="578" y="1389"/>
                <a:ext cx="1420" cy="116"/>
              </a:xfrm>
              <a:prstGeom prst="rect">
                <a:avLst/>
              </a:prstGeom>
              <a:gradFill rotWithShape="1">
                <a:gsLst>
                  <a:gs pos="0">
                    <a:srgbClr val="154F8F"/>
                  </a:gs>
                  <a:gs pos="50000">
                    <a:srgbClr val="154F8F">
                      <a:gamma/>
                      <a:tint val="63529"/>
                      <a:invGamma/>
                    </a:srgbClr>
                  </a:gs>
                  <a:gs pos="100000">
                    <a:srgbClr val="154F8F"/>
                  </a:gs>
                </a:gsLst>
                <a:lin ang="0" scaled="1"/>
              </a:gradFill>
              <a:ln w="9525">
                <a:noFill/>
                <a:miter lim="800000"/>
                <a:headEnd/>
                <a:tailEnd/>
              </a:ln>
              <a:effectLst/>
            </p:spPr>
            <p:txBody>
              <a:bodyPr wrap="none" anchor="ctr"/>
              <a:lstStyle/>
              <a:p>
                <a:endParaRPr lang="en-US"/>
              </a:p>
            </p:txBody>
          </p:sp>
          <p:sp>
            <p:nvSpPr>
              <p:cNvPr id="1696834" name="AutoShape 66"/>
              <p:cNvSpPr>
                <a:spLocks noChangeArrowheads="1"/>
              </p:cNvSpPr>
              <p:nvPr/>
            </p:nvSpPr>
            <p:spPr bwMode="auto">
              <a:xfrm flipV="1">
                <a:off x="583" y="1169"/>
                <a:ext cx="1416" cy="218"/>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154F8F">
                      <a:gamma/>
                      <a:tint val="63529"/>
                      <a:invGamma/>
                    </a:srgbClr>
                  </a:gs>
                  <a:gs pos="100000">
                    <a:srgbClr val="154F8F"/>
                  </a:gs>
                </a:gsLst>
                <a:lin ang="5400000" scaled="1"/>
              </a:gradFill>
              <a:ln w="9525" algn="ctr">
                <a:noFill/>
                <a:miter lim="800000"/>
                <a:headEnd/>
                <a:tailEnd/>
              </a:ln>
              <a:effectLst/>
            </p:spPr>
            <p:txBody>
              <a:bodyPr rot="10800000" wrap="none" anchor="ctr"/>
              <a:lstStyle/>
              <a:p>
                <a:pPr algn="ctr"/>
                <a:endParaRPr lang="en-US" b="1">
                  <a:latin typeface="Verdana" pitchFamily="34" charset="0"/>
                </a:endParaRPr>
              </a:p>
            </p:txBody>
          </p:sp>
          <p:sp>
            <p:nvSpPr>
              <p:cNvPr id="1696835" name="Line 67"/>
              <p:cNvSpPr>
                <a:spLocks noChangeShapeType="1"/>
              </p:cNvSpPr>
              <p:nvPr/>
            </p:nvSpPr>
            <p:spPr bwMode="auto">
              <a:xfrm>
                <a:off x="578" y="1389"/>
                <a:ext cx="1420" cy="1"/>
              </a:xfrm>
              <a:prstGeom prst="line">
                <a:avLst/>
              </a:prstGeom>
              <a:noFill/>
              <a:ln w="19050">
                <a:solidFill>
                  <a:srgbClr val="CCDCF0"/>
                </a:solidFill>
                <a:round/>
                <a:headEnd/>
                <a:tailEnd/>
              </a:ln>
              <a:effectLst/>
            </p:spPr>
            <p:txBody>
              <a:bodyPr/>
              <a:lstStyle/>
              <a:p>
                <a:endParaRPr lang="en-US"/>
              </a:p>
            </p:txBody>
          </p:sp>
        </p:grpSp>
        <p:sp>
          <p:nvSpPr>
            <p:cNvPr id="1696836" name="Text Box 68"/>
            <p:cNvSpPr txBox="1">
              <a:spLocks noChangeArrowheads="1"/>
            </p:cNvSpPr>
            <p:nvPr/>
          </p:nvSpPr>
          <p:spPr bwMode="white">
            <a:xfrm>
              <a:off x="474" y="2449"/>
              <a:ext cx="1078" cy="145"/>
            </a:xfrm>
            <a:prstGeom prst="rect">
              <a:avLst/>
            </a:prstGeom>
            <a:noFill/>
            <a:ln w="9525">
              <a:noFill/>
              <a:miter lim="800000"/>
              <a:headEnd/>
              <a:tailEnd/>
            </a:ln>
            <a:effectLst/>
          </p:spPr>
          <p:txBody>
            <a:bodyPr>
              <a:spAutoFit/>
            </a:bodyPr>
            <a:lstStyle/>
            <a:p>
              <a:pPr algn="ctr">
                <a:lnSpc>
                  <a:spcPct val="90000"/>
                </a:lnSpc>
                <a:spcBef>
                  <a:spcPct val="50000"/>
                </a:spcBef>
              </a:pPr>
              <a:r>
                <a:rPr lang="en-US" sz="1000" b="1" dirty="0">
                  <a:solidFill>
                    <a:srgbClr val="FFFFFF"/>
                  </a:solidFill>
                  <a:latin typeface="Times New Roman" pitchFamily="18" charset="0"/>
                  <a:cs typeface="Times New Roman" pitchFamily="18" charset="0"/>
                </a:rPr>
                <a:t>MATLAB Compiler SDK</a:t>
              </a:r>
            </a:p>
          </p:txBody>
        </p:sp>
      </p:grpSp>
      <p:sp>
        <p:nvSpPr>
          <p:cNvPr id="1696837" name="AutoShape 69"/>
          <p:cNvSpPr>
            <a:spLocks noChangeArrowheads="1"/>
          </p:cNvSpPr>
          <p:nvPr/>
        </p:nvSpPr>
        <p:spPr bwMode="auto">
          <a:xfrm rot="-21600000">
            <a:off x="3825875" y="5164138"/>
            <a:ext cx="3443288" cy="228600"/>
          </a:xfrm>
          <a:prstGeom prst="rightArrow">
            <a:avLst>
              <a:gd name="adj1" fmla="val 65287"/>
              <a:gd name="adj2" fmla="val 83750"/>
            </a:avLst>
          </a:prstGeom>
          <a:gradFill rotWithShape="1">
            <a:gsLst>
              <a:gs pos="0">
                <a:srgbClr val="5F5F5F">
                  <a:alpha val="0"/>
                </a:srgbClr>
              </a:gs>
              <a:gs pos="100000">
                <a:srgbClr val="5F5F5F">
                  <a:gamma/>
                  <a:shade val="92157"/>
                  <a:invGamma/>
                  <a:alpha val="81000"/>
                </a:srgbClr>
              </a:gs>
            </a:gsLst>
            <a:lin ang="0" scaled="1"/>
          </a:gradFill>
          <a:ln w="9525">
            <a:noFill/>
            <a:miter lim="800000"/>
            <a:headEnd/>
            <a:tailEnd/>
          </a:ln>
          <a:effectLst/>
        </p:spPr>
        <p:txBody>
          <a:bodyPr wrap="none" anchor="ctr"/>
          <a:lstStyle/>
          <a:p>
            <a:endParaRPr lang="en-US"/>
          </a:p>
        </p:txBody>
      </p:sp>
      <p:grpSp>
        <p:nvGrpSpPr>
          <p:cNvPr id="89" name="Group 56"/>
          <p:cNvGrpSpPr>
            <a:grpSpLocks/>
          </p:cNvGrpSpPr>
          <p:nvPr/>
        </p:nvGrpSpPr>
        <p:grpSpPr bwMode="auto">
          <a:xfrm>
            <a:off x="2971801" y="4525963"/>
            <a:ext cx="319087" cy="384806"/>
            <a:chOff x="2758" y="1731"/>
            <a:chExt cx="201" cy="269"/>
          </a:xfrm>
        </p:grpSpPr>
        <p:sp>
          <p:nvSpPr>
            <p:cNvPr id="91" name="AutoShape 57"/>
            <p:cNvSpPr>
              <a:spLocks noChangeArrowheads="1"/>
            </p:cNvSpPr>
            <p:nvPr/>
          </p:nvSpPr>
          <p:spPr bwMode="auto">
            <a:xfrm rot="-16200000">
              <a:off x="2792" y="1833"/>
              <a:ext cx="133" cy="201"/>
            </a:xfrm>
            <a:prstGeom prst="rightArrow">
              <a:avLst>
                <a:gd name="adj1" fmla="val 64593"/>
                <a:gd name="adj2" fmla="val 63162"/>
              </a:avLst>
            </a:prstGeom>
            <a:solidFill>
              <a:srgbClr val="BC2026"/>
            </a:solidFill>
            <a:ln w="9525">
              <a:noFill/>
              <a:miter lim="800000"/>
              <a:headEnd/>
              <a:tailEnd/>
            </a:ln>
            <a:effectLst/>
          </p:spPr>
          <p:txBody>
            <a:bodyPr wrap="none" anchor="ctr"/>
            <a:lstStyle/>
            <a:p>
              <a:endParaRPr lang="en-US"/>
            </a:p>
          </p:txBody>
        </p:sp>
        <p:grpSp>
          <p:nvGrpSpPr>
            <p:cNvPr id="92" name="Group 58"/>
            <p:cNvGrpSpPr>
              <a:grpSpLocks/>
            </p:cNvGrpSpPr>
            <p:nvPr/>
          </p:nvGrpSpPr>
          <p:grpSpPr bwMode="auto">
            <a:xfrm>
              <a:off x="2792" y="1731"/>
              <a:ext cx="132" cy="115"/>
              <a:chOff x="1698" y="2721"/>
              <a:chExt cx="132" cy="115"/>
            </a:xfrm>
          </p:grpSpPr>
          <p:sp>
            <p:nvSpPr>
              <p:cNvPr id="93" name="Rectangle 59"/>
              <p:cNvSpPr>
                <a:spLocks noChangeArrowheads="1"/>
              </p:cNvSpPr>
              <p:nvPr/>
            </p:nvSpPr>
            <p:spPr bwMode="auto">
              <a:xfrm>
                <a:off x="1698" y="2721"/>
                <a:ext cx="132" cy="27"/>
              </a:xfrm>
              <a:prstGeom prst="rect">
                <a:avLst/>
              </a:prstGeom>
              <a:solidFill>
                <a:srgbClr val="BC2026">
                  <a:alpha val="14999"/>
                </a:srgbClr>
              </a:solidFill>
              <a:ln w="9525">
                <a:noFill/>
                <a:miter lim="800000"/>
                <a:headEnd/>
                <a:tailEnd/>
              </a:ln>
              <a:effectLst/>
            </p:spPr>
            <p:txBody>
              <a:bodyPr wrap="none" anchor="ctr"/>
              <a:lstStyle/>
              <a:p>
                <a:endParaRPr lang="en-US"/>
              </a:p>
            </p:txBody>
          </p:sp>
          <p:sp>
            <p:nvSpPr>
              <p:cNvPr id="94" name="Rectangle 60"/>
              <p:cNvSpPr>
                <a:spLocks noChangeArrowheads="1"/>
              </p:cNvSpPr>
              <p:nvPr/>
            </p:nvSpPr>
            <p:spPr bwMode="auto">
              <a:xfrm>
                <a:off x="1698" y="2765"/>
                <a:ext cx="132" cy="27"/>
              </a:xfrm>
              <a:prstGeom prst="rect">
                <a:avLst/>
              </a:prstGeom>
              <a:solidFill>
                <a:srgbClr val="BC2026">
                  <a:alpha val="39999"/>
                </a:srgbClr>
              </a:solidFill>
              <a:ln w="9525">
                <a:noFill/>
                <a:miter lim="800000"/>
                <a:headEnd/>
                <a:tailEnd/>
              </a:ln>
              <a:effectLst/>
            </p:spPr>
            <p:txBody>
              <a:bodyPr wrap="none" anchor="ctr"/>
              <a:lstStyle/>
              <a:p>
                <a:endParaRPr lang="en-US"/>
              </a:p>
            </p:txBody>
          </p:sp>
          <p:sp>
            <p:nvSpPr>
              <p:cNvPr id="95" name="Rectangle 61"/>
              <p:cNvSpPr>
                <a:spLocks noChangeArrowheads="1"/>
              </p:cNvSpPr>
              <p:nvPr/>
            </p:nvSpPr>
            <p:spPr bwMode="auto">
              <a:xfrm>
                <a:off x="1698" y="2809"/>
                <a:ext cx="132" cy="27"/>
              </a:xfrm>
              <a:prstGeom prst="rect">
                <a:avLst/>
              </a:prstGeom>
              <a:solidFill>
                <a:srgbClr val="BC2026">
                  <a:alpha val="70000"/>
                </a:srgbClr>
              </a:solidFill>
              <a:ln w="9525">
                <a:noFill/>
                <a:miter lim="800000"/>
                <a:headEnd/>
                <a:tailEnd/>
              </a:ln>
              <a:effectLst/>
            </p:spPr>
            <p:txBody>
              <a:bodyPr wrap="none" anchor="ctr"/>
              <a:lstStyle/>
              <a:p>
                <a:endParaRPr lang="en-US"/>
              </a:p>
            </p:txBody>
          </p:sp>
        </p:grpSp>
      </p:grpSp>
      <p:grpSp>
        <p:nvGrpSpPr>
          <p:cNvPr id="75" name="Group 74"/>
          <p:cNvGrpSpPr/>
          <p:nvPr/>
        </p:nvGrpSpPr>
        <p:grpSpPr>
          <a:xfrm>
            <a:off x="8613082" y="3902868"/>
            <a:ext cx="1094937" cy="935786"/>
            <a:chOff x="3248025" y="2438400"/>
            <a:chExt cx="2521404" cy="2209800"/>
          </a:xfrm>
        </p:grpSpPr>
        <p:grpSp>
          <p:nvGrpSpPr>
            <p:cNvPr id="76" name="Group 75"/>
            <p:cNvGrpSpPr/>
            <p:nvPr/>
          </p:nvGrpSpPr>
          <p:grpSpPr>
            <a:xfrm>
              <a:off x="3331029" y="2438400"/>
              <a:ext cx="2438400" cy="2209800"/>
              <a:chOff x="3331029" y="2438400"/>
              <a:chExt cx="2438400" cy="2209800"/>
            </a:xfrm>
          </p:grpSpPr>
          <p:sp>
            <p:nvSpPr>
              <p:cNvPr id="78" name="Freeform 5"/>
              <p:cNvSpPr>
                <a:spLocks/>
              </p:cNvSpPr>
              <p:nvPr/>
            </p:nvSpPr>
            <p:spPr bwMode="auto">
              <a:xfrm>
                <a:off x="3429001" y="2438400"/>
                <a:ext cx="2176571" cy="2209800"/>
              </a:xfrm>
              <a:custGeom>
                <a:avLst/>
                <a:gdLst>
                  <a:gd name="T0" fmla="*/ 2882 w 2882"/>
                  <a:gd name="T1" fmla="*/ 1622 h 2926"/>
                  <a:gd name="T2" fmla="*/ 2882 w 2882"/>
                  <a:gd name="T3" fmla="*/ 1290 h 2926"/>
                  <a:gd name="T4" fmla="*/ 2836 w 2882"/>
                  <a:gd name="T5" fmla="*/ 1274 h 2926"/>
                  <a:gd name="T6" fmla="*/ 2484 w 2882"/>
                  <a:gd name="T7" fmla="*/ 1158 h 2926"/>
                  <a:gd name="T8" fmla="*/ 2390 w 2882"/>
                  <a:gd name="T9" fmla="*/ 928 h 2926"/>
                  <a:gd name="T10" fmla="*/ 2570 w 2882"/>
                  <a:gd name="T11" fmla="*/ 542 h 2926"/>
                  <a:gd name="T12" fmla="*/ 2340 w 2882"/>
                  <a:gd name="T13" fmla="*/ 306 h 2926"/>
                  <a:gd name="T14" fmla="*/ 2296 w 2882"/>
                  <a:gd name="T15" fmla="*/ 328 h 2926"/>
                  <a:gd name="T16" fmla="*/ 1966 w 2882"/>
                  <a:gd name="T17" fmla="*/ 498 h 2926"/>
                  <a:gd name="T18" fmla="*/ 1740 w 2882"/>
                  <a:gd name="T19" fmla="*/ 404 h 2926"/>
                  <a:gd name="T20" fmla="*/ 1598 w 2882"/>
                  <a:gd name="T21" fmla="*/ 0 h 2926"/>
                  <a:gd name="T22" fmla="*/ 1270 w 2882"/>
                  <a:gd name="T23" fmla="*/ 0 h 2926"/>
                  <a:gd name="T24" fmla="*/ 1256 w 2882"/>
                  <a:gd name="T25" fmla="*/ 48 h 2926"/>
                  <a:gd name="T26" fmla="*/ 1140 w 2882"/>
                  <a:gd name="T27" fmla="*/ 404 h 2926"/>
                  <a:gd name="T28" fmla="*/ 914 w 2882"/>
                  <a:gd name="T29" fmla="*/ 498 h 2926"/>
                  <a:gd name="T30" fmla="*/ 534 w 2882"/>
                  <a:gd name="T31" fmla="*/ 316 h 2926"/>
                  <a:gd name="T32" fmla="*/ 302 w 2882"/>
                  <a:gd name="T33" fmla="*/ 552 h 2926"/>
                  <a:gd name="T34" fmla="*/ 324 w 2882"/>
                  <a:gd name="T35" fmla="*/ 596 h 2926"/>
                  <a:gd name="T36" fmla="*/ 490 w 2882"/>
                  <a:gd name="T37" fmla="*/ 930 h 2926"/>
                  <a:gd name="T38" fmla="*/ 398 w 2882"/>
                  <a:gd name="T39" fmla="*/ 1160 h 2926"/>
                  <a:gd name="T40" fmla="*/ 0 w 2882"/>
                  <a:gd name="T41" fmla="*/ 1304 h 2926"/>
                  <a:gd name="T42" fmla="*/ 0 w 2882"/>
                  <a:gd name="T43" fmla="*/ 1636 h 2926"/>
                  <a:gd name="T44" fmla="*/ 46 w 2882"/>
                  <a:gd name="T45" fmla="*/ 1652 h 2926"/>
                  <a:gd name="T46" fmla="*/ 398 w 2882"/>
                  <a:gd name="T47" fmla="*/ 1768 h 2926"/>
                  <a:gd name="T48" fmla="*/ 492 w 2882"/>
                  <a:gd name="T49" fmla="*/ 1998 h 2926"/>
                  <a:gd name="T50" fmla="*/ 312 w 2882"/>
                  <a:gd name="T51" fmla="*/ 2386 h 2926"/>
                  <a:gd name="T52" fmla="*/ 544 w 2882"/>
                  <a:gd name="T53" fmla="*/ 2620 h 2926"/>
                  <a:gd name="T54" fmla="*/ 586 w 2882"/>
                  <a:gd name="T55" fmla="*/ 2598 h 2926"/>
                  <a:gd name="T56" fmla="*/ 916 w 2882"/>
                  <a:gd name="T57" fmla="*/ 2428 h 2926"/>
                  <a:gd name="T58" fmla="*/ 1142 w 2882"/>
                  <a:gd name="T59" fmla="*/ 2524 h 2926"/>
                  <a:gd name="T60" fmla="*/ 1284 w 2882"/>
                  <a:gd name="T61" fmla="*/ 2926 h 2926"/>
                  <a:gd name="T62" fmla="*/ 1612 w 2882"/>
                  <a:gd name="T63" fmla="*/ 2926 h 2926"/>
                  <a:gd name="T64" fmla="*/ 1628 w 2882"/>
                  <a:gd name="T65" fmla="*/ 2880 h 2926"/>
                  <a:gd name="T66" fmla="*/ 1742 w 2882"/>
                  <a:gd name="T67" fmla="*/ 2524 h 2926"/>
                  <a:gd name="T68" fmla="*/ 1968 w 2882"/>
                  <a:gd name="T69" fmla="*/ 2428 h 2926"/>
                  <a:gd name="T70" fmla="*/ 2348 w 2882"/>
                  <a:gd name="T71" fmla="*/ 2610 h 2926"/>
                  <a:gd name="T72" fmla="*/ 2580 w 2882"/>
                  <a:gd name="T73" fmla="*/ 2376 h 2926"/>
                  <a:gd name="T74" fmla="*/ 2558 w 2882"/>
                  <a:gd name="T75" fmla="*/ 2332 h 2926"/>
                  <a:gd name="T76" fmla="*/ 2392 w 2882"/>
                  <a:gd name="T77" fmla="*/ 1996 h 2926"/>
                  <a:gd name="T78" fmla="*/ 2486 w 2882"/>
                  <a:gd name="T79" fmla="*/ 1768 h 2926"/>
                  <a:gd name="T80" fmla="*/ 2882 w 2882"/>
                  <a:gd name="T81" fmla="*/ 1622 h 2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82" h="2926">
                    <a:moveTo>
                      <a:pt x="2882" y="1622"/>
                    </a:moveTo>
                    <a:lnTo>
                      <a:pt x="2882" y="1290"/>
                    </a:lnTo>
                    <a:lnTo>
                      <a:pt x="2836" y="1274"/>
                    </a:lnTo>
                    <a:lnTo>
                      <a:pt x="2484" y="1158"/>
                    </a:lnTo>
                    <a:lnTo>
                      <a:pt x="2390" y="928"/>
                    </a:lnTo>
                    <a:lnTo>
                      <a:pt x="2570" y="542"/>
                    </a:lnTo>
                    <a:lnTo>
                      <a:pt x="2340" y="306"/>
                    </a:lnTo>
                    <a:lnTo>
                      <a:pt x="2296" y="328"/>
                    </a:lnTo>
                    <a:lnTo>
                      <a:pt x="1966" y="498"/>
                    </a:lnTo>
                    <a:lnTo>
                      <a:pt x="1740" y="404"/>
                    </a:lnTo>
                    <a:lnTo>
                      <a:pt x="1598" y="0"/>
                    </a:lnTo>
                    <a:lnTo>
                      <a:pt x="1270" y="0"/>
                    </a:lnTo>
                    <a:lnTo>
                      <a:pt x="1256" y="48"/>
                    </a:lnTo>
                    <a:lnTo>
                      <a:pt x="1140" y="404"/>
                    </a:lnTo>
                    <a:lnTo>
                      <a:pt x="914" y="498"/>
                    </a:lnTo>
                    <a:lnTo>
                      <a:pt x="534" y="316"/>
                    </a:lnTo>
                    <a:lnTo>
                      <a:pt x="302" y="552"/>
                    </a:lnTo>
                    <a:lnTo>
                      <a:pt x="324" y="596"/>
                    </a:lnTo>
                    <a:lnTo>
                      <a:pt x="490" y="930"/>
                    </a:lnTo>
                    <a:lnTo>
                      <a:pt x="398" y="1160"/>
                    </a:lnTo>
                    <a:lnTo>
                      <a:pt x="0" y="1304"/>
                    </a:lnTo>
                    <a:lnTo>
                      <a:pt x="0" y="1636"/>
                    </a:lnTo>
                    <a:lnTo>
                      <a:pt x="46" y="1652"/>
                    </a:lnTo>
                    <a:lnTo>
                      <a:pt x="398" y="1768"/>
                    </a:lnTo>
                    <a:lnTo>
                      <a:pt x="492" y="1998"/>
                    </a:lnTo>
                    <a:lnTo>
                      <a:pt x="312" y="2386"/>
                    </a:lnTo>
                    <a:lnTo>
                      <a:pt x="544" y="2620"/>
                    </a:lnTo>
                    <a:lnTo>
                      <a:pt x="586" y="2598"/>
                    </a:lnTo>
                    <a:lnTo>
                      <a:pt x="916" y="2428"/>
                    </a:lnTo>
                    <a:lnTo>
                      <a:pt x="1142" y="2524"/>
                    </a:lnTo>
                    <a:lnTo>
                      <a:pt x="1284" y="2926"/>
                    </a:lnTo>
                    <a:lnTo>
                      <a:pt x="1612" y="2926"/>
                    </a:lnTo>
                    <a:lnTo>
                      <a:pt x="1628" y="2880"/>
                    </a:lnTo>
                    <a:lnTo>
                      <a:pt x="1742" y="2524"/>
                    </a:lnTo>
                    <a:lnTo>
                      <a:pt x="1968" y="2428"/>
                    </a:lnTo>
                    <a:lnTo>
                      <a:pt x="2348" y="2610"/>
                    </a:lnTo>
                    <a:lnTo>
                      <a:pt x="2580" y="2376"/>
                    </a:lnTo>
                    <a:lnTo>
                      <a:pt x="2558" y="2332"/>
                    </a:lnTo>
                    <a:lnTo>
                      <a:pt x="2392" y="1996"/>
                    </a:lnTo>
                    <a:lnTo>
                      <a:pt x="2486" y="1768"/>
                    </a:lnTo>
                    <a:lnTo>
                      <a:pt x="2882" y="1622"/>
                    </a:lnTo>
                    <a:close/>
                  </a:path>
                </a:pathLst>
              </a:custGeom>
              <a:solidFill>
                <a:srgbClr val="5384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TextBox 78"/>
              <p:cNvSpPr txBox="1"/>
              <p:nvPr/>
            </p:nvSpPr>
            <p:spPr>
              <a:xfrm>
                <a:off x="3331029" y="3097428"/>
                <a:ext cx="2438400" cy="872154"/>
              </a:xfrm>
              <a:prstGeom prst="rect">
                <a:avLst/>
              </a:prstGeom>
              <a:noFill/>
            </p:spPr>
            <p:txBody>
              <a:bodyPr wrap="square" rtlCol="0">
                <a:spAutoFit/>
              </a:bodyPr>
              <a:lstStyle/>
              <a:p>
                <a:pPr lvl="0" algn="ctr" eaLnBrk="0" fontAlgn="base" hangingPunct="0">
                  <a:spcBef>
                    <a:spcPct val="0"/>
                  </a:spcBef>
                  <a:spcAft>
                    <a:spcPct val="0"/>
                  </a:spcAft>
                </a:pPr>
                <a:r>
                  <a:rPr lang="en-US" altLang="en-US" sz="900" b="1" dirty="0">
                    <a:solidFill>
                      <a:srgbClr val="FFFFFF"/>
                    </a:solidFill>
                  </a:rPr>
                  <a:t>MATLAB</a:t>
                </a:r>
              </a:p>
              <a:p>
                <a:pPr lvl="0" algn="ctr" eaLnBrk="0" fontAlgn="base" hangingPunct="0">
                  <a:spcBef>
                    <a:spcPct val="0"/>
                  </a:spcBef>
                  <a:spcAft>
                    <a:spcPct val="0"/>
                  </a:spcAft>
                </a:pPr>
                <a:r>
                  <a:rPr lang="en-US" altLang="en-US" sz="900" b="1" dirty="0">
                    <a:solidFill>
                      <a:srgbClr val="FFFFFF"/>
                    </a:solidFill>
                  </a:rPr>
                  <a:t>Runtime</a:t>
                </a:r>
              </a:p>
            </p:txBody>
          </p:sp>
        </p:grpSp>
        <p:pic>
          <p:nvPicPr>
            <p:cNvPr id="77" name="Picture 76"/>
            <p:cNvPicPr>
              <a:picLocks noChangeAspect="1"/>
            </p:cNvPicPr>
            <p:nvPr/>
          </p:nvPicPr>
          <p:blipFill>
            <a:blip r:embed="rId7" cstate="print">
              <a:extLst>
                <a:ext uri="{BEBA8EAE-BF5A-486C-A8C5-ECC9F3942E4B}">
                  <a14:imgProps xmlns:a14="http://schemas.microsoft.com/office/drawing/2010/main">
                    <a14:imgLayer r:embed="rId8">
                      <a14:imgEffect>
                        <a14:backgroundRemoval t="1389" b="99306" l="0" r="100000"/>
                      </a14:imgEffect>
                    </a14:imgLayer>
                  </a14:imgProps>
                </a:ext>
                <a:ext uri="{28A0092B-C50C-407E-A947-70E740481C1C}">
                  <a14:useLocalDpi xmlns:a14="http://schemas.microsoft.com/office/drawing/2010/main" val="0"/>
                </a:ext>
              </a:extLst>
            </a:blip>
            <a:stretch>
              <a:fillRect/>
            </a:stretch>
          </p:blipFill>
          <p:spPr>
            <a:xfrm>
              <a:off x="3248025" y="3810000"/>
              <a:ext cx="942975" cy="838200"/>
            </a:xfrm>
            <a:prstGeom prst="rect">
              <a:avLst/>
            </a:prstGeom>
          </p:spPr>
        </p:pic>
      </p:grpSp>
      <p:grpSp>
        <p:nvGrpSpPr>
          <p:cNvPr id="6" name="Group 5">
            <a:extLst>
              <a:ext uri="{FF2B5EF4-FFF2-40B4-BE49-F238E27FC236}">
                <a16:creationId xmlns:a16="http://schemas.microsoft.com/office/drawing/2014/main" id="{EEF31EF0-FE62-4D6E-BACB-C25F8DE7F084}"/>
              </a:ext>
            </a:extLst>
          </p:cNvPr>
          <p:cNvGrpSpPr/>
          <p:nvPr/>
        </p:nvGrpSpPr>
        <p:grpSpPr>
          <a:xfrm>
            <a:off x="2441575" y="1685567"/>
            <a:ext cx="2255838" cy="579801"/>
            <a:chOff x="2441575" y="1685567"/>
            <a:chExt cx="2255838" cy="579801"/>
          </a:xfrm>
        </p:grpSpPr>
        <p:grpSp>
          <p:nvGrpSpPr>
            <p:cNvPr id="11" name="Group 50"/>
            <p:cNvGrpSpPr>
              <a:grpSpLocks/>
            </p:cNvGrpSpPr>
            <p:nvPr/>
          </p:nvGrpSpPr>
          <p:grpSpPr bwMode="auto">
            <a:xfrm>
              <a:off x="2441575" y="1789117"/>
              <a:ext cx="2255838" cy="476251"/>
              <a:chOff x="578" y="1169"/>
              <a:chExt cx="1421" cy="336"/>
            </a:xfrm>
          </p:grpSpPr>
          <p:sp>
            <p:nvSpPr>
              <p:cNvPr id="1696819" name="Rectangle 51"/>
              <p:cNvSpPr>
                <a:spLocks noChangeArrowheads="1"/>
              </p:cNvSpPr>
              <p:nvPr/>
            </p:nvSpPr>
            <p:spPr bwMode="auto">
              <a:xfrm>
                <a:off x="578" y="1389"/>
                <a:ext cx="1420" cy="116"/>
              </a:xfrm>
              <a:prstGeom prst="rect">
                <a:avLst/>
              </a:prstGeom>
              <a:gradFill rotWithShape="1">
                <a:gsLst>
                  <a:gs pos="0">
                    <a:srgbClr val="154F8F"/>
                  </a:gs>
                  <a:gs pos="50000">
                    <a:srgbClr val="154F8F">
                      <a:gamma/>
                      <a:tint val="63529"/>
                      <a:invGamma/>
                    </a:srgbClr>
                  </a:gs>
                  <a:gs pos="100000">
                    <a:srgbClr val="154F8F"/>
                  </a:gs>
                </a:gsLst>
                <a:lin ang="0" scaled="1"/>
              </a:gradFill>
              <a:ln w="9525">
                <a:noFill/>
                <a:miter lim="800000"/>
                <a:headEnd/>
                <a:tailEnd/>
              </a:ln>
              <a:effectLst/>
            </p:spPr>
            <p:txBody>
              <a:bodyPr wrap="none" anchor="ctr"/>
              <a:lstStyle/>
              <a:p>
                <a:endParaRPr lang="en-US"/>
              </a:p>
            </p:txBody>
          </p:sp>
          <p:sp>
            <p:nvSpPr>
              <p:cNvPr id="1696820" name="AutoShape 52"/>
              <p:cNvSpPr>
                <a:spLocks noChangeArrowheads="1"/>
              </p:cNvSpPr>
              <p:nvPr/>
            </p:nvSpPr>
            <p:spPr bwMode="auto">
              <a:xfrm flipV="1">
                <a:off x="583" y="1169"/>
                <a:ext cx="1416" cy="218"/>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154F8F">
                      <a:gamma/>
                      <a:tint val="63529"/>
                      <a:invGamma/>
                    </a:srgbClr>
                  </a:gs>
                  <a:gs pos="100000">
                    <a:srgbClr val="154F8F"/>
                  </a:gs>
                </a:gsLst>
                <a:lin ang="5400000" scaled="1"/>
              </a:gradFill>
              <a:ln w="9525" algn="ctr">
                <a:noFill/>
                <a:miter lim="800000"/>
                <a:headEnd/>
                <a:tailEnd/>
              </a:ln>
              <a:effectLst/>
            </p:spPr>
            <p:txBody>
              <a:bodyPr rot="10800000" wrap="none" anchor="ctr"/>
              <a:lstStyle/>
              <a:p>
                <a:pPr algn="ctr"/>
                <a:endParaRPr lang="en-US" b="1">
                  <a:latin typeface="Verdana" pitchFamily="34" charset="0"/>
                </a:endParaRPr>
              </a:p>
            </p:txBody>
          </p:sp>
          <p:sp>
            <p:nvSpPr>
              <p:cNvPr id="1696821" name="Line 53"/>
              <p:cNvSpPr>
                <a:spLocks noChangeShapeType="1"/>
              </p:cNvSpPr>
              <p:nvPr/>
            </p:nvSpPr>
            <p:spPr bwMode="auto">
              <a:xfrm>
                <a:off x="578" y="1389"/>
                <a:ext cx="1420" cy="1"/>
              </a:xfrm>
              <a:prstGeom prst="line">
                <a:avLst/>
              </a:prstGeom>
              <a:noFill/>
              <a:ln w="19050">
                <a:solidFill>
                  <a:srgbClr val="CCDCF0"/>
                </a:solidFill>
                <a:round/>
                <a:headEnd/>
                <a:tailEnd/>
              </a:ln>
              <a:effectLst/>
            </p:spPr>
            <p:txBody>
              <a:bodyPr/>
              <a:lstStyle/>
              <a:p>
                <a:endParaRPr lang="en-US" dirty="0"/>
              </a:p>
            </p:txBody>
          </p:sp>
        </p:grpSp>
        <p:sp>
          <p:nvSpPr>
            <p:cNvPr id="5" name="TextBox 4">
              <a:extLst>
                <a:ext uri="{FF2B5EF4-FFF2-40B4-BE49-F238E27FC236}">
                  <a16:creationId xmlns:a16="http://schemas.microsoft.com/office/drawing/2014/main" id="{7762BA50-11FE-4C80-8C49-C8C2A250C475}"/>
                </a:ext>
              </a:extLst>
            </p:cNvPr>
            <p:cNvSpPr txBox="1"/>
            <p:nvPr/>
          </p:nvSpPr>
          <p:spPr>
            <a:xfrm>
              <a:off x="2752477" y="1685567"/>
              <a:ext cx="1661289" cy="523220"/>
            </a:xfrm>
            <a:prstGeom prst="rect">
              <a:avLst/>
            </a:prstGeom>
            <a:noFill/>
          </p:spPr>
          <p:txBody>
            <a:bodyPr wrap="none" rtlCol="0">
              <a:spAutoFit/>
            </a:bodyPr>
            <a:lstStyle/>
            <a:p>
              <a:r>
                <a:rPr lang="en-US" sz="2800" dirty="0">
                  <a:solidFill>
                    <a:srgbClr val="FFFFFF"/>
                  </a:solidFill>
                  <a:latin typeface="Times New Roman" panose="02020603050405020304" pitchFamily="18" charset="0"/>
                  <a:cs typeface="Times New Roman" panose="02020603050405020304" pitchFamily="18" charset="0"/>
                </a:rPr>
                <a:t>MATLAB</a:t>
              </a:r>
            </a:p>
          </p:txBody>
        </p:sp>
      </p:grpSp>
    </p:spTree>
    <p:extLst>
      <p:ext uri="{BB962C8B-B14F-4D97-AF65-F5344CB8AC3E}">
        <p14:creationId xmlns:p14="http://schemas.microsoft.com/office/powerpoint/2010/main" val="674963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96830"/>
                                        </p:tgtEl>
                                        <p:attrNameLst>
                                          <p:attrName>style.visibility</p:attrName>
                                        </p:attrNameLst>
                                      </p:cBhvr>
                                      <p:to>
                                        <p:strVal val="visible"/>
                                      </p:to>
                                    </p:set>
                                    <p:animEffect transition="in" filter="fade">
                                      <p:cBhvr>
                                        <p:cTn id="11" dur="500"/>
                                        <p:tgtEl>
                                          <p:spTgt spid="16968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96806"/>
                                        </p:tgtEl>
                                        <p:attrNameLst>
                                          <p:attrName>style.visibility</p:attrName>
                                        </p:attrNameLst>
                                      </p:cBhvr>
                                      <p:to>
                                        <p:strVal val="visible"/>
                                      </p:to>
                                    </p:set>
                                    <p:animEffect transition="in" filter="fade">
                                      <p:cBhvr>
                                        <p:cTn id="14" dur="500"/>
                                        <p:tgtEl>
                                          <p:spTgt spid="169680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696807"/>
                                        </p:tgtEl>
                                        <p:attrNameLst>
                                          <p:attrName>style.visibility</p:attrName>
                                        </p:attrNameLst>
                                      </p:cBhvr>
                                      <p:to>
                                        <p:strVal val="visible"/>
                                      </p:to>
                                    </p:set>
                                    <p:animEffect transition="in" filter="fade">
                                      <p:cBhvr>
                                        <p:cTn id="26" dur="500"/>
                                        <p:tgtEl>
                                          <p:spTgt spid="1696807"/>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up)">
                                      <p:cBhvr>
                                        <p:cTn id="30" dur="500"/>
                                        <p:tgtEl>
                                          <p:spTgt spid="89"/>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par>
                                <p:cTn id="35" presetID="22" presetClass="entr" presetSubtype="1"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up)">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1.25E-6 2.22222E-6 L 0.49297 -0.0007 " pathEditMode="relative" rAng="0" ptsTypes="AA">
                                      <p:cBhvr>
                                        <p:cTn id="41" dur="1000" fill="hold"/>
                                        <p:tgtEl>
                                          <p:spTgt spid="16"/>
                                        </p:tgtEl>
                                        <p:attrNameLst>
                                          <p:attrName>ppt_x</p:attrName>
                                          <p:attrName>ppt_y</p:attrName>
                                        </p:attrNameLst>
                                      </p:cBhvr>
                                      <p:rCtr x="24648" y="-46"/>
                                    </p:animMotion>
                                  </p:childTnLst>
                                </p:cTn>
                              </p:par>
                              <p:par>
                                <p:cTn id="42" presetID="22" presetClass="entr" presetSubtype="8" fill="hold" grpId="0" nodeType="withEffect">
                                  <p:stCondLst>
                                    <p:cond delay="300"/>
                                  </p:stCondLst>
                                  <p:childTnLst>
                                    <p:set>
                                      <p:cBhvr>
                                        <p:cTn id="43" dur="1" fill="hold">
                                          <p:stCondLst>
                                            <p:cond delay="0"/>
                                          </p:stCondLst>
                                        </p:cTn>
                                        <p:tgtEl>
                                          <p:spTgt spid="1696837"/>
                                        </p:tgtEl>
                                        <p:attrNameLst>
                                          <p:attrName>style.visibility</p:attrName>
                                        </p:attrNameLst>
                                      </p:cBhvr>
                                      <p:to>
                                        <p:strVal val="visible"/>
                                      </p:to>
                                    </p:set>
                                    <p:animEffect transition="in" filter="wipe(left)">
                                      <p:cBhvr>
                                        <p:cTn id="44" dur="500"/>
                                        <p:tgtEl>
                                          <p:spTgt spid="1696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decel="50000" fill="hold" nodeType="clickEffect">
                                  <p:stCondLst>
                                    <p:cond delay="300"/>
                                  </p:stCondLst>
                                  <p:childTnLst>
                                    <p:set>
                                      <p:cBhvr>
                                        <p:cTn id="48" dur="1" fill="hold">
                                          <p:stCondLst>
                                            <p:cond delay="0"/>
                                          </p:stCondLst>
                                        </p:cTn>
                                        <p:tgtEl>
                                          <p:spTgt spid="75"/>
                                        </p:tgtEl>
                                        <p:attrNameLst>
                                          <p:attrName>style.visibility</p:attrName>
                                        </p:attrNameLst>
                                      </p:cBhvr>
                                      <p:to>
                                        <p:strVal val="visible"/>
                                      </p:to>
                                    </p:set>
                                    <p:anim calcmode="lin" valueType="num">
                                      <p:cBhvr additive="base">
                                        <p:cTn id="49" dur="1000" fill="hold"/>
                                        <p:tgtEl>
                                          <p:spTgt spid="75"/>
                                        </p:tgtEl>
                                        <p:attrNameLst>
                                          <p:attrName>ppt_x</p:attrName>
                                        </p:attrNameLst>
                                      </p:cBhvr>
                                      <p:tavLst>
                                        <p:tav tm="0">
                                          <p:val>
                                            <p:strVal val="#ppt_x"/>
                                          </p:val>
                                        </p:tav>
                                        <p:tav tm="100000">
                                          <p:val>
                                            <p:strVal val="#ppt_x"/>
                                          </p:val>
                                        </p:tav>
                                      </p:tavLst>
                                    </p:anim>
                                    <p:anim calcmode="lin" valueType="num">
                                      <p:cBhvr additive="base">
                                        <p:cTn id="50" dur="1000" fill="hold"/>
                                        <p:tgtEl>
                                          <p:spTgt spid="75"/>
                                        </p:tgtEl>
                                        <p:attrNameLst>
                                          <p:attrName>ppt_y</p:attrName>
                                        </p:attrNameLst>
                                      </p:cBhvr>
                                      <p:tavLst>
                                        <p:tav tm="0">
                                          <p:val>
                                            <p:strVal val="0-#ppt_h/2"/>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1696811"/>
                                        </p:tgtEl>
                                        <p:attrNameLst>
                                          <p:attrName>style.visibility</p:attrName>
                                        </p:attrNameLst>
                                      </p:cBhvr>
                                      <p:to>
                                        <p:strVal val="visible"/>
                                      </p:to>
                                    </p:set>
                                    <p:animEffect transition="in" filter="fade">
                                      <p:cBhvr>
                                        <p:cTn id="53" dur="500"/>
                                        <p:tgtEl>
                                          <p:spTgt spid="1696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806" grpId="0" animBg="1"/>
      <p:bldP spid="16968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3985-70C4-4291-A55B-6E9BBE37CFB4}"/>
              </a:ext>
            </a:extLst>
          </p:cNvPr>
          <p:cNvSpPr>
            <a:spLocks noGrp="1"/>
          </p:cNvSpPr>
          <p:nvPr>
            <p:ph type="title"/>
          </p:nvPr>
        </p:nvSpPr>
        <p:spPr/>
        <p:txBody>
          <a:bodyPr/>
          <a:lstStyle/>
          <a:p>
            <a:r>
              <a:rPr lang="en-US" dirty="0"/>
              <a:t>Enterprise Challenges</a:t>
            </a:r>
          </a:p>
        </p:txBody>
      </p:sp>
      <p:sp>
        <p:nvSpPr>
          <p:cNvPr id="3" name="Content Placeholder 2">
            <a:extLst>
              <a:ext uri="{FF2B5EF4-FFF2-40B4-BE49-F238E27FC236}">
                <a16:creationId xmlns:a16="http://schemas.microsoft.com/office/drawing/2014/main" id="{53E0C91F-5C3D-4FDA-9547-70750308A7A7}"/>
              </a:ext>
            </a:extLst>
          </p:cNvPr>
          <p:cNvSpPr>
            <a:spLocks noGrp="1"/>
          </p:cNvSpPr>
          <p:nvPr>
            <p:ph idx="1"/>
          </p:nvPr>
        </p:nvSpPr>
        <p:spPr/>
        <p:txBody>
          <a:bodyPr/>
          <a:lstStyle/>
          <a:p>
            <a:r>
              <a:rPr lang="en-US" dirty="0"/>
              <a:t>Responding to new requirements</a:t>
            </a:r>
          </a:p>
          <a:p>
            <a:endParaRPr lang="en-US" dirty="0"/>
          </a:p>
          <a:p>
            <a:r>
              <a:rPr lang="en-US" dirty="0"/>
              <a:t>Maintaining software version</a:t>
            </a:r>
          </a:p>
          <a:p>
            <a:endParaRPr lang="en-US" dirty="0"/>
          </a:p>
          <a:p>
            <a:r>
              <a:rPr lang="en-US" dirty="0"/>
              <a:t>Supporting multiple use cases</a:t>
            </a:r>
          </a:p>
          <a:p>
            <a:endParaRPr lang="en-US" dirty="0"/>
          </a:p>
          <a:p>
            <a:r>
              <a:rPr lang="en-US" dirty="0"/>
              <a:t>Get algorithms into hands of decision makers faster</a:t>
            </a:r>
          </a:p>
          <a:p>
            <a:pPr lvl="1"/>
            <a:endParaRPr lang="en-US" sz="2400" dirty="0"/>
          </a:p>
          <a:p>
            <a:endParaRPr lang="en-US" dirty="0"/>
          </a:p>
          <a:p>
            <a:endParaRPr lang="en-US" dirty="0"/>
          </a:p>
        </p:txBody>
      </p:sp>
    </p:spTree>
    <p:extLst>
      <p:ext uri="{BB962C8B-B14F-4D97-AF65-F5344CB8AC3E}">
        <p14:creationId xmlns:p14="http://schemas.microsoft.com/office/powerpoint/2010/main" val="321863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Solution</a:t>
            </a:r>
          </a:p>
        </p:txBody>
      </p:sp>
      <p:sp>
        <p:nvSpPr>
          <p:cNvPr id="3" name="Content Placeholder 2"/>
          <p:cNvSpPr>
            <a:spLocks noGrp="1"/>
          </p:cNvSpPr>
          <p:nvPr>
            <p:ph idx="1"/>
          </p:nvPr>
        </p:nvSpPr>
        <p:spPr/>
        <p:txBody>
          <a:bodyPr/>
          <a:lstStyle/>
          <a:p>
            <a:r>
              <a:rPr lang="en-US" dirty="0"/>
              <a:t>Small data transfers</a:t>
            </a:r>
          </a:p>
          <a:p>
            <a:pPr lvl="1"/>
            <a:r>
              <a:rPr lang="en-US" dirty="0"/>
              <a:t>Server and database collocated</a:t>
            </a:r>
          </a:p>
          <a:p>
            <a:r>
              <a:rPr lang="en-US" dirty="0"/>
              <a:t>Flexible analytics</a:t>
            </a:r>
          </a:p>
          <a:p>
            <a:r>
              <a:rPr lang="en-US" dirty="0"/>
              <a:t>Centralized analytics</a:t>
            </a:r>
          </a:p>
          <a:p>
            <a:r>
              <a:rPr lang="en-US" dirty="0"/>
              <a:t>Multiple interfaces</a:t>
            </a:r>
          </a:p>
          <a:p>
            <a:r>
              <a:rPr lang="en-US" dirty="0"/>
              <a:t>Scalable</a:t>
            </a:r>
          </a:p>
          <a:p>
            <a:endParaRPr lang="en-US" dirty="0"/>
          </a:p>
        </p:txBody>
      </p:sp>
      <p:grpSp>
        <p:nvGrpSpPr>
          <p:cNvPr id="66" name="Group 65"/>
          <p:cNvGrpSpPr/>
          <p:nvPr/>
        </p:nvGrpSpPr>
        <p:grpSpPr>
          <a:xfrm>
            <a:off x="4876800" y="2148792"/>
            <a:ext cx="4951462" cy="3668991"/>
            <a:chOff x="2133600" y="2003485"/>
            <a:chExt cx="5105400" cy="3824310"/>
          </a:xfrm>
        </p:grpSpPr>
        <p:grpSp>
          <p:nvGrpSpPr>
            <p:cNvPr id="35" name="Group 34"/>
            <p:cNvGrpSpPr/>
            <p:nvPr/>
          </p:nvGrpSpPr>
          <p:grpSpPr>
            <a:xfrm>
              <a:off x="5027184" y="2003485"/>
              <a:ext cx="1316938" cy="741954"/>
              <a:chOff x="4448411" y="1043236"/>
              <a:chExt cx="658469" cy="370977"/>
            </a:xfrm>
          </p:grpSpPr>
          <p:grpSp>
            <p:nvGrpSpPr>
              <p:cNvPr id="36" name="Group 35"/>
              <p:cNvGrpSpPr/>
              <p:nvPr/>
            </p:nvGrpSpPr>
            <p:grpSpPr>
              <a:xfrm>
                <a:off x="4647192" y="1083932"/>
                <a:ext cx="459688" cy="305951"/>
                <a:chOff x="2780292" y="1624302"/>
                <a:chExt cx="459688" cy="305951"/>
              </a:xfrm>
            </p:grpSpPr>
            <p:pic>
              <p:nvPicPr>
                <p:cNvPr id="38" name="Picture 52" descr="computer"/>
                <p:cNvPicPr>
                  <a:picLocks noChangeAspect="1" noChangeArrowheads="1"/>
                </p:cNvPicPr>
                <p:nvPr/>
              </p:nvPicPr>
              <p:blipFill>
                <a:blip r:embed="rId3" cstate="print"/>
                <a:srcRect/>
                <a:stretch>
                  <a:fillRect/>
                </a:stretch>
              </p:blipFill>
              <p:spPr bwMode="auto">
                <a:xfrm>
                  <a:off x="2780292" y="1624302"/>
                  <a:ext cx="459688" cy="305951"/>
                </a:xfrm>
                <a:prstGeom prst="rect">
                  <a:avLst/>
                </a:prstGeom>
                <a:noFill/>
                <a:ln w="6350" cap="flat" cmpd="sng" algn="ctr">
                  <a:noFill/>
                  <a:prstDash val="solid"/>
                  <a:round/>
                  <a:headEnd type="none" w="med" len="med"/>
                  <a:tailEnd type="none" w="med" len="med"/>
                </a:ln>
                <a:effectLst>
                  <a:innerShdw blurRad="342900">
                    <a:prstClr val="black">
                      <a:alpha val="30000"/>
                    </a:prstClr>
                  </a:innerShdw>
                </a:effectLst>
              </p:spPr>
            </p:pic>
            <p:pic>
              <p:nvPicPr>
                <p:cNvPr id="39" name="Picture 38" descr="L-Membrane_CMYK_Master_Smal.gif"/>
                <p:cNvPicPr>
                  <a:picLocks noChangeAspect="1"/>
                </p:cNvPicPr>
                <p:nvPr/>
              </p:nvPicPr>
              <p:blipFill>
                <a:blip r:embed="rId4" cstate="print"/>
                <a:stretch>
                  <a:fillRect/>
                </a:stretch>
              </p:blipFill>
              <p:spPr>
                <a:xfrm>
                  <a:off x="2968047" y="1673380"/>
                  <a:ext cx="202770" cy="183057"/>
                </a:xfrm>
                <a:prstGeom prst="rect">
                  <a:avLst/>
                </a:prstGeom>
              </p:spPr>
            </p:pic>
          </p:grpSp>
          <p:sp>
            <p:nvSpPr>
              <p:cNvPr id="37" name="Freeform 7"/>
              <p:cNvSpPr>
                <a:spLocks noEditPoints="1"/>
              </p:cNvSpPr>
              <p:nvPr/>
            </p:nvSpPr>
            <p:spPr bwMode="auto">
              <a:xfrm>
                <a:off x="4448411" y="1043236"/>
                <a:ext cx="234806" cy="370977"/>
              </a:xfrm>
              <a:custGeom>
                <a:avLst/>
                <a:gdLst/>
                <a:ahLst/>
                <a:cxnLst>
                  <a:cxn ang="0">
                    <a:pos x="119" y="122"/>
                  </a:cxn>
                  <a:cxn ang="0">
                    <a:pos x="154" y="102"/>
                  </a:cxn>
                  <a:cxn ang="0">
                    <a:pos x="168" y="58"/>
                  </a:cxn>
                  <a:cxn ang="0">
                    <a:pos x="154" y="17"/>
                  </a:cxn>
                  <a:cxn ang="0">
                    <a:pos x="119" y="0"/>
                  </a:cxn>
                  <a:cxn ang="0">
                    <a:pos x="84" y="17"/>
                  </a:cxn>
                  <a:cxn ang="0">
                    <a:pos x="70" y="58"/>
                  </a:cxn>
                  <a:cxn ang="0">
                    <a:pos x="85" y="102"/>
                  </a:cxn>
                  <a:cxn ang="0">
                    <a:pos x="119" y="122"/>
                  </a:cxn>
                  <a:cxn ang="0">
                    <a:pos x="177" y="127"/>
                  </a:cxn>
                  <a:cxn ang="0">
                    <a:pos x="62" y="127"/>
                  </a:cxn>
                  <a:cxn ang="0">
                    <a:pos x="0" y="182"/>
                  </a:cxn>
                  <a:cxn ang="0">
                    <a:pos x="0" y="286"/>
                  </a:cxn>
                  <a:cxn ang="0">
                    <a:pos x="57" y="333"/>
                  </a:cxn>
                  <a:cxn ang="0">
                    <a:pos x="57" y="392"/>
                  </a:cxn>
                  <a:cxn ang="0">
                    <a:pos x="182" y="392"/>
                  </a:cxn>
                  <a:cxn ang="0">
                    <a:pos x="182" y="330"/>
                  </a:cxn>
                  <a:cxn ang="0">
                    <a:pos x="236" y="284"/>
                  </a:cxn>
                  <a:cxn ang="0">
                    <a:pos x="238" y="283"/>
                  </a:cxn>
                  <a:cxn ang="0">
                    <a:pos x="238" y="182"/>
                  </a:cxn>
                  <a:cxn ang="0">
                    <a:pos x="177" y="127"/>
                  </a:cxn>
                  <a:cxn ang="0">
                    <a:pos x="56" y="274"/>
                  </a:cxn>
                  <a:cxn ang="0">
                    <a:pos x="45" y="262"/>
                  </a:cxn>
                  <a:cxn ang="0">
                    <a:pos x="45" y="207"/>
                  </a:cxn>
                  <a:cxn ang="0">
                    <a:pos x="56" y="207"/>
                  </a:cxn>
                  <a:cxn ang="0">
                    <a:pos x="56" y="274"/>
                  </a:cxn>
                  <a:cxn ang="0">
                    <a:pos x="192" y="262"/>
                  </a:cxn>
                  <a:cxn ang="0">
                    <a:pos x="181" y="274"/>
                  </a:cxn>
                  <a:cxn ang="0">
                    <a:pos x="181" y="207"/>
                  </a:cxn>
                  <a:cxn ang="0">
                    <a:pos x="192" y="207"/>
                  </a:cxn>
                  <a:cxn ang="0">
                    <a:pos x="192" y="262"/>
                  </a:cxn>
                </a:cxnLst>
                <a:rect l="0" t="0" r="r" b="b"/>
                <a:pathLst>
                  <a:path w="238" h="392">
                    <a:moveTo>
                      <a:pt x="119" y="122"/>
                    </a:moveTo>
                    <a:cubicBezTo>
                      <a:pt x="132" y="122"/>
                      <a:pt x="144" y="115"/>
                      <a:pt x="154" y="102"/>
                    </a:cubicBezTo>
                    <a:cubicBezTo>
                      <a:pt x="163" y="89"/>
                      <a:pt x="168" y="75"/>
                      <a:pt x="168" y="58"/>
                    </a:cubicBezTo>
                    <a:cubicBezTo>
                      <a:pt x="168" y="42"/>
                      <a:pt x="163" y="29"/>
                      <a:pt x="154" y="17"/>
                    </a:cubicBezTo>
                    <a:cubicBezTo>
                      <a:pt x="144" y="6"/>
                      <a:pt x="132" y="0"/>
                      <a:pt x="119" y="0"/>
                    </a:cubicBezTo>
                    <a:cubicBezTo>
                      <a:pt x="105" y="0"/>
                      <a:pt x="94" y="6"/>
                      <a:pt x="84" y="17"/>
                    </a:cubicBezTo>
                    <a:cubicBezTo>
                      <a:pt x="75" y="29"/>
                      <a:pt x="70" y="42"/>
                      <a:pt x="70" y="58"/>
                    </a:cubicBezTo>
                    <a:cubicBezTo>
                      <a:pt x="70" y="75"/>
                      <a:pt x="75" y="89"/>
                      <a:pt x="85" y="102"/>
                    </a:cubicBezTo>
                    <a:cubicBezTo>
                      <a:pt x="94" y="115"/>
                      <a:pt x="106" y="122"/>
                      <a:pt x="119" y="122"/>
                    </a:cubicBezTo>
                    <a:close/>
                    <a:moveTo>
                      <a:pt x="177" y="127"/>
                    </a:moveTo>
                    <a:cubicBezTo>
                      <a:pt x="62" y="127"/>
                      <a:pt x="62" y="127"/>
                      <a:pt x="62" y="127"/>
                    </a:cubicBezTo>
                    <a:cubicBezTo>
                      <a:pt x="21" y="127"/>
                      <a:pt x="0" y="146"/>
                      <a:pt x="0" y="182"/>
                    </a:cubicBezTo>
                    <a:cubicBezTo>
                      <a:pt x="0" y="286"/>
                      <a:pt x="0" y="286"/>
                      <a:pt x="0" y="286"/>
                    </a:cubicBezTo>
                    <a:cubicBezTo>
                      <a:pt x="57" y="333"/>
                      <a:pt x="57" y="333"/>
                      <a:pt x="57" y="333"/>
                    </a:cubicBezTo>
                    <a:cubicBezTo>
                      <a:pt x="57" y="392"/>
                      <a:pt x="57" y="392"/>
                      <a:pt x="57" y="392"/>
                    </a:cubicBezTo>
                    <a:cubicBezTo>
                      <a:pt x="182" y="392"/>
                      <a:pt x="182" y="392"/>
                      <a:pt x="182" y="392"/>
                    </a:cubicBezTo>
                    <a:cubicBezTo>
                      <a:pt x="182" y="330"/>
                      <a:pt x="182" y="330"/>
                      <a:pt x="182" y="330"/>
                    </a:cubicBezTo>
                    <a:cubicBezTo>
                      <a:pt x="236" y="284"/>
                      <a:pt x="236" y="284"/>
                      <a:pt x="236" y="284"/>
                    </a:cubicBezTo>
                    <a:cubicBezTo>
                      <a:pt x="238" y="283"/>
                      <a:pt x="238" y="283"/>
                      <a:pt x="238" y="283"/>
                    </a:cubicBezTo>
                    <a:cubicBezTo>
                      <a:pt x="238" y="182"/>
                      <a:pt x="238" y="182"/>
                      <a:pt x="238" y="182"/>
                    </a:cubicBezTo>
                    <a:cubicBezTo>
                      <a:pt x="238" y="146"/>
                      <a:pt x="217" y="127"/>
                      <a:pt x="177" y="127"/>
                    </a:cubicBezTo>
                    <a:close/>
                    <a:moveTo>
                      <a:pt x="56" y="274"/>
                    </a:moveTo>
                    <a:cubicBezTo>
                      <a:pt x="45" y="262"/>
                      <a:pt x="45" y="262"/>
                      <a:pt x="45" y="262"/>
                    </a:cubicBezTo>
                    <a:cubicBezTo>
                      <a:pt x="45" y="207"/>
                      <a:pt x="45" y="207"/>
                      <a:pt x="45" y="207"/>
                    </a:cubicBezTo>
                    <a:cubicBezTo>
                      <a:pt x="56" y="207"/>
                      <a:pt x="56" y="207"/>
                      <a:pt x="56" y="207"/>
                    </a:cubicBezTo>
                    <a:lnTo>
                      <a:pt x="56" y="274"/>
                    </a:lnTo>
                    <a:close/>
                    <a:moveTo>
                      <a:pt x="192" y="262"/>
                    </a:moveTo>
                    <a:cubicBezTo>
                      <a:pt x="181" y="274"/>
                      <a:pt x="181" y="274"/>
                      <a:pt x="181" y="274"/>
                    </a:cubicBezTo>
                    <a:cubicBezTo>
                      <a:pt x="181" y="207"/>
                      <a:pt x="181" y="207"/>
                      <a:pt x="181" y="207"/>
                    </a:cubicBezTo>
                    <a:cubicBezTo>
                      <a:pt x="192" y="207"/>
                      <a:pt x="192" y="207"/>
                      <a:pt x="192" y="207"/>
                    </a:cubicBezTo>
                    <a:lnTo>
                      <a:pt x="192" y="262"/>
                    </a:lnTo>
                    <a:close/>
                  </a:path>
                </a:pathLst>
              </a:custGeom>
              <a:solidFill>
                <a:schemeClr val="tx2">
                  <a:lumMod val="75000"/>
                </a:schemeClr>
              </a:solidFill>
              <a:ln w="9525">
                <a:noFill/>
                <a:round/>
                <a:headEnd/>
                <a:tailEnd/>
              </a:ln>
              <a:effectLst/>
            </p:spPr>
            <p:txBody>
              <a:bodyPr/>
              <a:lstStyle/>
              <a:p>
                <a:endParaRPr lang="en-GB"/>
              </a:p>
            </p:txBody>
          </p:sp>
        </p:grpSp>
        <p:cxnSp>
          <p:nvCxnSpPr>
            <p:cNvPr id="40" name="Straight Arrow Connector 39"/>
            <p:cNvCxnSpPr/>
            <p:nvPr/>
          </p:nvCxnSpPr>
          <p:spPr bwMode="auto">
            <a:xfrm>
              <a:off x="3585633" y="4902747"/>
              <a:ext cx="681567"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133600" y="4168070"/>
              <a:ext cx="832407" cy="556466"/>
              <a:chOff x="4133850" y="993993"/>
              <a:chExt cx="554938" cy="370977"/>
            </a:xfrm>
          </p:grpSpPr>
          <p:pic>
            <p:nvPicPr>
              <p:cNvPr id="42" name="Picture 52" descr="computer"/>
              <p:cNvPicPr>
                <a:picLocks noChangeAspect="1" noChangeArrowheads="1"/>
              </p:cNvPicPr>
              <p:nvPr/>
            </p:nvPicPr>
            <p:blipFill>
              <a:blip r:embed="rId3" cstate="print"/>
              <a:srcRect/>
              <a:stretch>
                <a:fillRect/>
              </a:stretch>
            </p:blipFill>
            <p:spPr bwMode="auto">
              <a:xfrm>
                <a:off x="4229100" y="996590"/>
                <a:ext cx="459688" cy="305951"/>
              </a:xfrm>
              <a:prstGeom prst="rect">
                <a:avLst/>
              </a:prstGeom>
              <a:noFill/>
              <a:ln w="6350" cap="flat" cmpd="sng" algn="ctr">
                <a:noFill/>
                <a:prstDash val="solid"/>
                <a:round/>
                <a:headEnd type="none" w="med" len="med"/>
                <a:tailEnd type="none" w="med" len="med"/>
              </a:ln>
              <a:effectLst>
                <a:innerShdw blurRad="342900">
                  <a:prstClr val="black">
                    <a:alpha val="30000"/>
                  </a:prstClr>
                </a:innerShdw>
              </a:effectLst>
            </p:spPr>
          </p:pic>
          <p:sp>
            <p:nvSpPr>
              <p:cNvPr id="43" name="Freeform 7"/>
              <p:cNvSpPr>
                <a:spLocks noEditPoints="1"/>
              </p:cNvSpPr>
              <p:nvPr/>
            </p:nvSpPr>
            <p:spPr bwMode="auto">
              <a:xfrm>
                <a:off x="4133850" y="993993"/>
                <a:ext cx="234806" cy="370977"/>
              </a:xfrm>
              <a:custGeom>
                <a:avLst/>
                <a:gdLst/>
                <a:ahLst/>
                <a:cxnLst>
                  <a:cxn ang="0">
                    <a:pos x="119" y="122"/>
                  </a:cxn>
                  <a:cxn ang="0">
                    <a:pos x="154" y="102"/>
                  </a:cxn>
                  <a:cxn ang="0">
                    <a:pos x="168" y="58"/>
                  </a:cxn>
                  <a:cxn ang="0">
                    <a:pos x="154" y="17"/>
                  </a:cxn>
                  <a:cxn ang="0">
                    <a:pos x="119" y="0"/>
                  </a:cxn>
                  <a:cxn ang="0">
                    <a:pos x="84" y="17"/>
                  </a:cxn>
                  <a:cxn ang="0">
                    <a:pos x="70" y="58"/>
                  </a:cxn>
                  <a:cxn ang="0">
                    <a:pos x="85" y="102"/>
                  </a:cxn>
                  <a:cxn ang="0">
                    <a:pos x="119" y="122"/>
                  </a:cxn>
                  <a:cxn ang="0">
                    <a:pos x="177" y="127"/>
                  </a:cxn>
                  <a:cxn ang="0">
                    <a:pos x="62" y="127"/>
                  </a:cxn>
                  <a:cxn ang="0">
                    <a:pos x="0" y="182"/>
                  </a:cxn>
                  <a:cxn ang="0">
                    <a:pos x="0" y="286"/>
                  </a:cxn>
                  <a:cxn ang="0">
                    <a:pos x="57" y="333"/>
                  </a:cxn>
                  <a:cxn ang="0">
                    <a:pos x="57" y="392"/>
                  </a:cxn>
                  <a:cxn ang="0">
                    <a:pos x="182" y="392"/>
                  </a:cxn>
                  <a:cxn ang="0">
                    <a:pos x="182" y="330"/>
                  </a:cxn>
                  <a:cxn ang="0">
                    <a:pos x="236" y="284"/>
                  </a:cxn>
                  <a:cxn ang="0">
                    <a:pos x="238" y="283"/>
                  </a:cxn>
                  <a:cxn ang="0">
                    <a:pos x="238" y="182"/>
                  </a:cxn>
                  <a:cxn ang="0">
                    <a:pos x="177" y="127"/>
                  </a:cxn>
                  <a:cxn ang="0">
                    <a:pos x="56" y="274"/>
                  </a:cxn>
                  <a:cxn ang="0">
                    <a:pos x="45" y="262"/>
                  </a:cxn>
                  <a:cxn ang="0">
                    <a:pos x="45" y="207"/>
                  </a:cxn>
                  <a:cxn ang="0">
                    <a:pos x="56" y="207"/>
                  </a:cxn>
                  <a:cxn ang="0">
                    <a:pos x="56" y="274"/>
                  </a:cxn>
                  <a:cxn ang="0">
                    <a:pos x="192" y="262"/>
                  </a:cxn>
                  <a:cxn ang="0">
                    <a:pos x="181" y="274"/>
                  </a:cxn>
                  <a:cxn ang="0">
                    <a:pos x="181" y="207"/>
                  </a:cxn>
                  <a:cxn ang="0">
                    <a:pos x="192" y="207"/>
                  </a:cxn>
                  <a:cxn ang="0">
                    <a:pos x="192" y="262"/>
                  </a:cxn>
                </a:cxnLst>
                <a:rect l="0" t="0" r="r" b="b"/>
                <a:pathLst>
                  <a:path w="238" h="392">
                    <a:moveTo>
                      <a:pt x="119" y="122"/>
                    </a:moveTo>
                    <a:cubicBezTo>
                      <a:pt x="132" y="122"/>
                      <a:pt x="144" y="115"/>
                      <a:pt x="154" y="102"/>
                    </a:cubicBezTo>
                    <a:cubicBezTo>
                      <a:pt x="163" y="89"/>
                      <a:pt x="168" y="75"/>
                      <a:pt x="168" y="58"/>
                    </a:cubicBezTo>
                    <a:cubicBezTo>
                      <a:pt x="168" y="42"/>
                      <a:pt x="163" y="29"/>
                      <a:pt x="154" y="17"/>
                    </a:cubicBezTo>
                    <a:cubicBezTo>
                      <a:pt x="144" y="6"/>
                      <a:pt x="132" y="0"/>
                      <a:pt x="119" y="0"/>
                    </a:cubicBezTo>
                    <a:cubicBezTo>
                      <a:pt x="105" y="0"/>
                      <a:pt x="94" y="6"/>
                      <a:pt x="84" y="17"/>
                    </a:cubicBezTo>
                    <a:cubicBezTo>
                      <a:pt x="75" y="29"/>
                      <a:pt x="70" y="42"/>
                      <a:pt x="70" y="58"/>
                    </a:cubicBezTo>
                    <a:cubicBezTo>
                      <a:pt x="70" y="75"/>
                      <a:pt x="75" y="89"/>
                      <a:pt x="85" y="102"/>
                    </a:cubicBezTo>
                    <a:cubicBezTo>
                      <a:pt x="94" y="115"/>
                      <a:pt x="106" y="122"/>
                      <a:pt x="119" y="122"/>
                    </a:cubicBezTo>
                    <a:close/>
                    <a:moveTo>
                      <a:pt x="177" y="127"/>
                    </a:moveTo>
                    <a:cubicBezTo>
                      <a:pt x="62" y="127"/>
                      <a:pt x="62" y="127"/>
                      <a:pt x="62" y="127"/>
                    </a:cubicBezTo>
                    <a:cubicBezTo>
                      <a:pt x="21" y="127"/>
                      <a:pt x="0" y="146"/>
                      <a:pt x="0" y="182"/>
                    </a:cubicBezTo>
                    <a:cubicBezTo>
                      <a:pt x="0" y="286"/>
                      <a:pt x="0" y="286"/>
                      <a:pt x="0" y="286"/>
                    </a:cubicBezTo>
                    <a:cubicBezTo>
                      <a:pt x="57" y="333"/>
                      <a:pt x="57" y="333"/>
                      <a:pt x="57" y="333"/>
                    </a:cubicBezTo>
                    <a:cubicBezTo>
                      <a:pt x="57" y="392"/>
                      <a:pt x="57" y="392"/>
                      <a:pt x="57" y="392"/>
                    </a:cubicBezTo>
                    <a:cubicBezTo>
                      <a:pt x="182" y="392"/>
                      <a:pt x="182" y="392"/>
                      <a:pt x="182" y="392"/>
                    </a:cubicBezTo>
                    <a:cubicBezTo>
                      <a:pt x="182" y="330"/>
                      <a:pt x="182" y="330"/>
                      <a:pt x="182" y="330"/>
                    </a:cubicBezTo>
                    <a:cubicBezTo>
                      <a:pt x="236" y="284"/>
                      <a:pt x="236" y="284"/>
                      <a:pt x="236" y="284"/>
                    </a:cubicBezTo>
                    <a:cubicBezTo>
                      <a:pt x="238" y="283"/>
                      <a:pt x="238" y="283"/>
                      <a:pt x="238" y="283"/>
                    </a:cubicBezTo>
                    <a:cubicBezTo>
                      <a:pt x="238" y="182"/>
                      <a:pt x="238" y="182"/>
                      <a:pt x="238" y="182"/>
                    </a:cubicBezTo>
                    <a:cubicBezTo>
                      <a:pt x="238" y="146"/>
                      <a:pt x="217" y="127"/>
                      <a:pt x="177" y="127"/>
                    </a:cubicBezTo>
                    <a:close/>
                    <a:moveTo>
                      <a:pt x="56" y="274"/>
                    </a:moveTo>
                    <a:cubicBezTo>
                      <a:pt x="45" y="262"/>
                      <a:pt x="45" y="262"/>
                      <a:pt x="45" y="262"/>
                    </a:cubicBezTo>
                    <a:cubicBezTo>
                      <a:pt x="45" y="207"/>
                      <a:pt x="45" y="207"/>
                      <a:pt x="45" y="207"/>
                    </a:cubicBezTo>
                    <a:cubicBezTo>
                      <a:pt x="56" y="207"/>
                      <a:pt x="56" y="207"/>
                      <a:pt x="56" y="207"/>
                    </a:cubicBezTo>
                    <a:lnTo>
                      <a:pt x="56" y="274"/>
                    </a:lnTo>
                    <a:close/>
                    <a:moveTo>
                      <a:pt x="192" y="262"/>
                    </a:moveTo>
                    <a:cubicBezTo>
                      <a:pt x="181" y="274"/>
                      <a:pt x="181" y="274"/>
                      <a:pt x="181" y="274"/>
                    </a:cubicBezTo>
                    <a:cubicBezTo>
                      <a:pt x="181" y="207"/>
                      <a:pt x="181" y="207"/>
                      <a:pt x="181" y="207"/>
                    </a:cubicBezTo>
                    <a:cubicBezTo>
                      <a:pt x="192" y="207"/>
                      <a:pt x="192" y="207"/>
                      <a:pt x="192" y="207"/>
                    </a:cubicBezTo>
                    <a:lnTo>
                      <a:pt x="192" y="262"/>
                    </a:lnTo>
                    <a:close/>
                  </a:path>
                </a:pathLst>
              </a:custGeom>
              <a:solidFill>
                <a:schemeClr val="tx2">
                  <a:lumMod val="75000"/>
                </a:schemeClr>
              </a:solidFill>
              <a:ln w="9525">
                <a:noFill/>
                <a:round/>
                <a:headEnd/>
                <a:tailEnd/>
              </a:ln>
              <a:effectLst/>
            </p:spPr>
            <p:txBody>
              <a:bodyPr/>
              <a:lstStyle/>
              <a:p>
                <a:endParaRPr lang="en-GB"/>
              </a:p>
            </p:txBody>
          </p:sp>
        </p:grpSp>
        <p:grpSp>
          <p:nvGrpSpPr>
            <p:cNvPr id="44" name="Group 43"/>
            <p:cNvGrpSpPr/>
            <p:nvPr/>
          </p:nvGrpSpPr>
          <p:grpSpPr>
            <a:xfrm>
              <a:off x="2141904" y="5271329"/>
              <a:ext cx="832407" cy="556466"/>
              <a:chOff x="4133850" y="993993"/>
              <a:chExt cx="554938" cy="370977"/>
            </a:xfrm>
          </p:grpSpPr>
          <p:pic>
            <p:nvPicPr>
              <p:cNvPr id="45" name="Picture 52" descr="computer"/>
              <p:cNvPicPr>
                <a:picLocks noChangeAspect="1" noChangeArrowheads="1"/>
              </p:cNvPicPr>
              <p:nvPr/>
            </p:nvPicPr>
            <p:blipFill>
              <a:blip r:embed="rId3" cstate="print"/>
              <a:srcRect/>
              <a:stretch>
                <a:fillRect/>
              </a:stretch>
            </p:blipFill>
            <p:spPr bwMode="auto">
              <a:xfrm>
                <a:off x="4229100" y="996590"/>
                <a:ext cx="459688" cy="305951"/>
              </a:xfrm>
              <a:prstGeom prst="rect">
                <a:avLst/>
              </a:prstGeom>
              <a:noFill/>
              <a:ln w="6350" cap="flat" cmpd="sng" algn="ctr">
                <a:noFill/>
                <a:prstDash val="solid"/>
                <a:round/>
                <a:headEnd type="none" w="med" len="med"/>
                <a:tailEnd type="none" w="med" len="med"/>
              </a:ln>
              <a:effectLst>
                <a:innerShdw blurRad="342900">
                  <a:prstClr val="black">
                    <a:alpha val="30000"/>
                  </a:prstClr>
                </a:innerShdw>
              </a:effectLst>
            </p:spPr>
          </p:pic>
          <p:sp>
            <p:nvSpPr>
              <p:cNvPr id="46" name="Freeform 7"/>
              <p:cNvSpPr>
                <a:spLocks noEditPoints="1"/>
              </p:cNvSpPr>
              <p:nvPr/>
            </p:nvSpPr>
            <p:spPr bwMode="auto">
              <a:xfrm>
                <a:off x="4133850" y="993993"/>
                <a:ext cx="234806" cy="370977"/>
              </a:xfrm>
              <a:custGeom>
                <a:avLst/>
                <a:gdLst/>
                <a:ahLst/>
                <a:cxnLst>
                  <a:cxn ang="0">
                    <a:pos x="119" y="122"/>
                  </a:cxn>
                  <a:cxn ang="0">
                    <a:pos x="154" y="102"/>
                  </a:cxn>
                  <a:cxn ang="0">
                    <a:pos x="168" y="58"/>
                  </a:cxn>
                  <a:cxn ang="0">
                    <a:pos x="154" y="17"/>
                  </a:cxn>
                  <a:cxn ang="0">
                    <a:pos x="119" y="0"/>
                  </a:cxn>
                  <a:cxn ang="0">
                    <a:pos x="84" y="17"/>
                  </a:cxn>
                  <a:cxn ang="0">
                    <a:pos x="70" y="58"/>
                  </a:cxn>
                  <a:cxn ang="0">
                    <a:pos x="85" y="102"/>
                  </a:cxn>
                  <a:cxn ang="0">
                    <a:pos x="119" y="122"/>
                  </a:cxn>
                  <a:cxn ang="0">
                    <a:pos x="177" y="127"/>
                  </a:cxn>
                  <a:cxn ang="0">
                    <a:pos x="62" y="127"/>
                  </a:cxn>
                  <a:cxn ang="0">
                    <a:pos x="0" y="182"/>
                  </a:cxn>
                  <a:cxn ang="0">
                    <a:pos x="0" y="286"/>
                  </a:cxn>
                  <a:cxn ang="0">
                    <a:pos x="57" y="333"/>
                  </a:cxn>
                  <a:cxn ang="0">
                    <a:pos x="57" y="392"/>
                  </a:cxn>
                  <a:cxn ang="0">
                    <a:pos x="182" y="392"/>
                  </a:cxn>
                  <a:cxn ang="0">
                    <a:pos x="182" y="330"/>
                  </a:cxn>
                  <a:cxn ang="0">
                    <a:pos x="236" y="284"/>
                  </a:cxn>
                  <a:cxn ang="0">
                    <a:pos x="238" y="283"/>
                  </a:cxn>
                  <a:cxn ang="0">
                    <a:pos x="238" y="182"/>
                  </a:cxn>
                  <a:cxn ang="0">
                    <a:pos x="177" y="127"/>
                  </a:cxn>
                  <a:cxn ang="0">
                    <a:pos x="56" y="274"/>
                  </a:cxn>
                  <a:cxn ang="0">
                    <a:pos x="45" y="262"/>
                  </a:cxn>
                  <a:cxn ang="0">
                    <a:pos x="45" y="207"/>
                  </a:cxn>
                  <a:cxn ang="0">
                    <a:pos x="56" y="207"/>
                  </a:cxn>
                  <a:cxn ang="0">
                    <a:pos x="56" y="274"/>
                  </a:cxn>
                  <a:cxn ang="0">
                    <a:pos x="192" y="262"/>
                  </a:cxn>
                  <a:cxn ang="0">
                    <a:pos x="181" y="274"/>
                  </a:cxn>
                  <a:cxn ang="0">
                    <a:pos x="181" y="207"/>
                  </a:cxn>
                  <a:cxn ang="0">
                    <a:pos x="192" y="207"/>
                  </a:cxn>
                  <a:cxn ang="0">
                    <a:pos x="192" y="262"/>
                  </a:cxn>
                </a:cxnLst>
                <a:rect l="0" t="0" r="r" b="b"/>
                <a:pathLst>
                  <a:path w="238" h="392">
                    <a:moveTo>
                      <a:pt x="119" y="122"/>
                    </a:moveTo>
                    <a:cubicBezTo>
                      <a:pt x="132" y="122"/>
                      <a:pt x="144" y="115"/>
                      <a:pt x="154" y="102"/>
                    </a:cubicBezTo>
                    <a:cubicBezTo>
                      <a:pt x="163" y="89"/>
                      <a:pt x="168" y="75"/>
                      <a:pt x="168" y="58"/>
                    </a:cubicBezTo>
                    <a:cubicBezTo>
                      <a:pt x="168" y="42"/>
                      <a:pt x="163" y="29"/>
                      <a:pt x="154" y="17"/>
                    </a:cubicBezTo>
                    <a:cubicBezTo>
                      <a:pt x="144" y="6"/>
                      <a:pt x="132" y="0"/>
                      <a:pt x="119" y="0"/>
                    </a:cubicBezTo>
                    <a:cubicBezTo>
                      <a:pt x="105" y="0"/>
                      <a:pt x="94" y="6"/>
                      <a:pt x="84" y="17"/>
                    </a:cubicBezTo>
                    <a:cubicBezTo>
                      <a:pt x="75" y="29"/>
                      <a:pt x="70" y="42"/>
                      <a:pt x="70" y="58"/>
                    </a:cubicBezTo>
                    <a:cubicBezTo>
                      <a:pt x="70" y="75"/>
                      <a:pt x="75" y="89"/>
                      <a:pt x="85" y="102"/>
                    </a:cubicBezTo>
                    <a:cubicBezTo>
                      <a:pt x="94" y="115"/>
                      <a:pt x="106" y="122"/>
                      <a:pt x="119" y="122"/>
                    </a:cubicBezTo>
                    <a:close/>
                    <a:moveTo>
                      <a:pt x="177" y="127"/>
                    </a:moveTo>
                    <a:cubicBezTo>
                      <a:pt x="62" y="127"/>
                      <a:pt x="62" y="127"/>
                      <a:pt x="62" y="127"/>
                    </a:cubicBezTo>
                    <a:cubicBezTo>
                      <a:pt x="21" y="127"/>
                      <a:pt x="0" y="146"/>
                      <a:pt x="0" y="182"/>
                    </a:cubicBezTo>
                    <a:cubicBezTo>
                      <a:pt x="0" y="286"/>
                      <a:pt x="0" y="286"/>
                      <a:pt x="0" y="286"/>
                    </a:cubicBezTo>
                    <a:cubicBezTo>
                      <a:pt x="57" y="333"/>
                      <a:pt x="57" y="333"/>
                      <a:pt x="57" y="333"/>
                    </a:cubicBezTo>
                    <a:cubicBezTo>
                      <a:pt x="57" y="392"/>
                      <a:pt x="57" y="392"/>
                      <a:pt x="57" y="392"/>
                    </a:cubicBezTo>
                    <a:cubicBezTo>
                      <a:pt x="182" y="392"/>
                      <a:pt x="182" y="392"/>
                      <a:pt x="182" y="392"/>
                    </a:cubicBezTo>
                    <a:cubicBezTo>
                      <a:pt x="182" y="330"/>
                      <a:pt x="182" y="330"/>
                      <a:pt x="182" y="330"/>
                    </a:cubicBezTo>
                    <a:cubicBezTo>
                      <a:pt x="236" y="284"/>
                      <a:pt x="236" y="284"/>
                      <a:pt x="236" y="284"/>
                    </a:cubicBezTo>
                    <a:cubicBezTo>
                      <a:pt x="238" y="283"/>
                      <a:pt x="238" y="283"/>
                      <a:pt x="238" y="283"/>
                    </a:cubicBezTo>
                    <a:cubicBezTo>
                      <a:pt x="238" y="182"/>
                      <a:pt x="238" y="182"/>
                      <a:pt x="238" y="182"/>
                    </a:cubicBezTo>
                    <a:cubicBezTo>
                      <a:pt x="238" y="146"/>
                      <a:pt x="217" y="127"/>
                      <a:pt x="177" y="127"/>
                    </a:cubicBezTo>
                    <a:close/>
                    <a:moveTo>
                      <a:pt x="56" y="274"/>
                    </a:moveTo>
                    <a:cubicBezTo>
                      <a:pt x="45" y="262"/>
                      <a:pt x="45" y="262"/>
                      <a:pt x="45" y="262"/>
                    </a:cubicBezTo>
                    <a:cubicBezTo>
                      <a:pt x="45" y="207"/>
                      <a:pt x="45" y="207"/>
                      <a:pt x="45" y="207"/>
                    </a:cubicBezTo>
                    <a:cubicBezTo>
                      <a:pt x="56" y="207"/>
                      <a:pt x="56" y="207"/>
                      <a:pt x="56" y="207"/>
                    </a:cubicBezTo>
                    <a:lnTo>
                      <a:pt x="56" y="274"/>
                    </a:lnTo>
                    <a:close/>
                    <a:moveTo>
                      <a:pt x="192" y="262"/>
                    </a:moveTo>
                    <a:cubicBezTo>
                      <a:pt x="181" y="274"/>
                      <a:pt x="181" y="274"/>
                      <a:pt x="181" y="274"/>
                    </a:cubicBezTo>
                    <a:cubicBezTo>
                      <a:pt x="181" y="207"/>
                      <a:pt x="181" y="207"/>
                      <a:pt x="181" y="207"/>
                    </a:cubicBezTo>
                    <a:cubicBezTo>
                      <a:pt x="192" y="207"/>
                      <a:pt x="192" y="207"/>
                      <a:pt x="192" y="207"/>
                    </a:cubicBezTo>
                    <a:lnTo>
                      <a:pt x="192" y="262"/>
                    </a:lnTo>
                    <a:close/>
                  </a:path>
                </a:pathLst>
              </a:custGeom>
              <a:solidFill>
                <a:schemeClr val="tx2">
                  <a:lumMod val="75000"/>
                </a:schemeClr>
              </a:solidFill>
              <a:ln w="9525">
                <a:noFill/>
                <a:round/>
                <a:headEnd/>
                <a:tailEnd/>
              </a:ln>
              <a:effectLst/>
            </p:spPr>
            <p:txBody>
              <a:bodyPr/>
              <a:lstStyle/>
              <a:p>
                <a:endParaRPr lang="en-GB"/>
              </a:p>
            </p:txBody>
          </p:sp>
        </p:grpSp>
        <p:grpSp>
          <p:nvGrpSpPr>
            <p:cNvPr id="47" name="Group 46"/>
            <p:cNvGrpSpPr/>
            <p:nvPr/>
          </p:nvGrpSpPr>
          <p:grpSpPr>
            <a:xfrm>
              <a:off x="2558493" y="4656350"/>
              <a:ext cx="832407" cy="556466"/>
              <a:chOff x="4133850" y="993993"/>
              <a:chExt cx="554938" cy="370977"/>
            </a:xfrm>
          </p:grpSpPr>
          <p:pic>
            <p:nvPicPr>
              <p:cNvPr id="48" name="Picture 52" descr="computer"/>
              <p:cNvPicPr>
                <a:picLocks noChangeAspect="1" noChangeArrowheads="1"/>
              </p:cNvPicPr>
              <p:nvPr/>
            </p:nvPicPr>
            <p:blipFill>
              <a:blip r:embed="rId3" cstate="print"/>
              <a:srcRect/>
              <a:stretch>
                <a:fillRect/>
              </a:stretch>
            </p:blipFill>
            <p:spPr bwMode="auto">
              <a:xfrm>
                <a:off x="4229100" y="996590"/>
                <a:ext cx="459688" cy="305951"/>
              </a:xfrm>
              <a:prstGeom prst="rect">
                <a:avLst/>
              </a:prstGeom>
              <a:noFill/>
              <a:ln w="6350" cap="flat" cmpd="sng" algn="ctr">
                <a:noFill/>
                <a:prstDash val="solid"/>
                <a:round/>
                <a:headEnd type="none" w="med" len="med"/>
                <a:tailEnd type="none" w="med" len="med"/>
              </a:ln>
              <a:effectLst>
                <a:innerShdw blurRad="342900">
                  <a:prstClr val="black">
                    <a:alpha val="30000"/>
                  </a:prstClr>
                </a:innerShdw>
              </a:effectLst>
            </p:spPr>
          </p:pic>
          <p:sp>
            <p:nvSpPr>
              <p:cNvPr id="49" name="Freeform 7"/>
              <p:cNvSpPr>
                <a:spLocks noEditPoints="1"/>
              </p:cNvSpPr>
              <p:nvPr/>
            </p:nvSpPr>
            <p:spPr bwMode="auto">
              <a:xfrm>
                <a:off x="4133850" y="993993"/>
                <a:ext cx="234806" cy="370977"/>
              </a:xfrm>
              <a:custGeom>
                <a:avLst/>
                <a:gdLst/>
                <a:ahLst/>
                <a:cxnLst>
                  <a:cxn ang="0">
                    <a:pos x="119" y="122"/>
                  </a:cxn>
                  <a:cxn ang="0">
                    <a:pos x="154" y="102"/>
                  </a:cxn>
                  <a:cxn ang="0">
                    <a:pos x="168" y="58"/>
                  </a:cxn>
                  <a:cxn ang="0">
                    <a:pos x="154" y="17"/>
                  </a:cxn>
                  <a:cxn ang="0">
                    <a:pos x="119" y="0"/>
                  </a:cxn>
                  <a:cxn ang="0">
                    <a:pos x="84" y="17"/>
                  </a:cxn>
                  <a:cxn ang="0">
                    <a:pos x="70" y="58"/>
                  </a:cxn>
                  <a:cxn ang="0">
                    <a:pos x="85" y="102"/>
                  </a:cxn>
                  <a:cxn ang="0">
                    <a:pos x="119" y="122"/>
                  </a:cxn>
                  <a:cxn ang="0">
                    <a:pos x="177" y="127"/>
                  </a:cxn>
                  <a:cxn ang="0">
                    <a:pos x="62" y="127"/>
                  </a:cxn>
                  <a:cxn ang="0">
                    <a:pos x="0" y="182"/>
                  </a:cxn>
                  <a:cxn ang="0">
                    <a:pos x="0" y="286"/>
                  </a:cxn>
                  <a:cxn ang="0">
                    <a:pos x="57" y="333"/>
                  </a:cxn>
                  <a:cxn ang="0">
                    <a:pos x="57" y="392"/>
                  </a:cxn>
                  <a:cxn ang="0">
                    <a:pos x="182" y="392"/>
                  </a:cxn>
                  <a:cxn ang="0">
                    <a:pos x="182" y="330"/>
                  </a:cxn>
                  <a:cxn ang="0">
                    <a:pos x="236" y="284"/>
                  </a:cxn>
                  <a:cxn ang="0">
                    <a:pos x="238" y="283"/>
                  </a:cxn>
                  <a:cxn ang="0">
                    <a:pos x="238" y="182"/>
                  </a:cxn>
                  <a:cxn ang="0">
                    <a:pos x="177" y="127"/>
                  </a:cxn>
                  <a:cxn ang="0">
                    <a:pos x="56" y="274"/>
                  </a:cxn>
                  <a:cxn ang="0">
                    <a:pos x="45" y="262"/>
                  </a:cxn>
                  <a:cxn ang="0">
                    <a:pos x="45" y="207"/>
                  </a:cxn>
                  <a:cxn ang="0">
                    <a:pos x="56" y="207"/>
                  </a:cxn>
                  <a:cxn ang="0">
                    <a:pos x="56" y="274"/>
                  </a:cxn>
                  <a:cxn ang="0">
                    <a:pos x="192" y="262"/>
                  </a:cxn>
                  <a:cxn ang="0">
                    <a:pos x="181" y="274"/>
                  </a:cxn>
                  <a:cxn ang="0">
                    <a:pos x="181" y="207"/>
                  </a:cxn>
                  <a:cxn ang="0">
                    <a:pos x="192" y="207"/>
                  </a:cxn>
                  <a:cxn ang="0">
                    <a:pos x="192" y="262"/>
                  </a:cxn>
                </a:cxnLst>
                <a:rect l="0" t="0" r="r" b="b"/>
                <a:pathLst>
                  <a:path w="238" h="392">
                    <a:moveTo>
                      <a:pt x="119" y="122"/>
                    </a:moveTo>
                    <a:cubicBezTo>
                      <a:pt x="132" y="122"/>
                      <a:pt x="144" y="115"/>
                      <a:pt x="154" y="102"/>
                    </a:cubicBezTo>
                    <a:cubicBezTo>
                      <a:pt x="163" y="89"/>
                      <a:pt x="168" y="75"/>
                      <a:pt x="168" y="58"/>
                    </a:cubicBezTo>
                    <a:cubicBezTo>
                      <a:pt x="168" y="42"/>
                      <a:pt x="163" y="29"/>
                      <a:pt x="154" y="17"/>
                    </a:cubicBezTo>
                    <a:cubicBezTo>
                      <a:pt x="144" y="6"/>
                      <a:pt x="132" y="0"/>
                      <a:pt x="119" y="0"/>
                    </a:cubicBezTo>
                    <a:cubicBezTo>
                      <a:pt x="105" y="0"/>
                      <a:pt x="94" y="6"/>
                      <a:pt x="84" y="17"/>
                    </a:cubicBezTo>
                    <a:cubicBezTo>
                      <a:pt x="75" y="29"/>
                      <a:pt x="70" y="42"/>
                      <a:pt x="70" y="58"/>
                    </a:cubicBezTo>
                    <a:cubicBezTo>
                      <a:pt x="70" y="75"/>
                      <a:pt x="75" y="89"/>
                      <a:pt x="85" y="102"/>
                    </a:cubicBezTo>
                    <a:cubicBezTo>
                      <a:pt x="94" y="115"/>
                      <a:pt x="106" y="122"/>
                      <a:pt x="119" y="122"/>
                    </a:cubicBezTo>
                    <a:close/>
                    <a:moveTo>
                      <a:pt x="177" y="127"/>
                    </a:moveTo>
                    <a:cubicBezTo>
                      <a:pt x="62" y="127"/>
                      <a:pt x="62" y="127"/>
                      <a:pt x="62" y="127"/>
                    </a:cubicBezTo>
                    <a:cubicBezTo>
                      <a:pt x="21" y="127"/>
                      <a:pt x="0" y="146"/>
                      <a:pt x="0" y="182"/>
                    </a:cubicBezTo>
                    <a:cubicBezTo>
                      <a:pt x="0" y="286"/>
                      <a:pt x="0" y="286"/>
                      <a:pt x="0" y="286"/>
                    </a:cubicBezTo>
                    <a:cubicBezTo>
                      <a:pt x="57" y="333"/>
                      <a:pt x="57" y="333"/>
                      <a:pt x="57" y="333"/>
                    </a:cubicBezTo>
                    <a:cubicBezTo>
                      <a:pt x="57" y="392"/>
                      <a:pt x="57" y="392"/>
                      <a:pt x="57" y="392"/>
                    </a:cubicBezTo>
                    <a:cubicBezTo>
                      <a:pt x="182" y="392"/>
                      <a:pt x="182" y="392"/>
                      <a:pt x="182" y="392"/>
                    </a:cubicBezTo>
                    <a:cubicBezTo>
                      <a:pt x="182" y="330"/>
                      <a:pt x="182" y="330"/>
                      <a:pt x="182" y="330"/>
                    </a:cubicBezTo>
                    <a:cubicBezTo>
                      <a:pt x="236" y="284"/>
                      <a:pt x="236" y="284"/>
                      <a:pt x="236" y="284"/>
                    </a:cubicBezTo>
                    <a:cubicBezTo>
                      <a:pt x="238" y="283"/>
                      <a:pt x="238" y="283"/>
                      <a:pt x="238" y="283"/>
                    </a:cubicBezTo>
                    <a:cubicBezTo>
                      <a:pt x="238" y="182"/>
                      <a:pt x="238" y="182"/>
                      <a:pt x="238" y="182"/>
                    </a:cubicBezTo>
                    <a:cubicBezTo>
                      <a:pt x="238" y="146"/>
                      <a:pt x="217" y="127"/>
                      <a:pt x="177" y="127"/>
                    </a:cubicBezTo>
                    <a:close/>
                    <a:moveTo>
                      <a:pt x="56" y="274"/>
                    </a:moveTo>
                    <a:cubicBezTo>
                      <a:pt x="45" y="262"/>
                      <a:pt x="45" y="262"/>
                      <a:pt x="45" y="262"/>
                    </a:cubicBezTo>
                    <a:cubicBezTo>
                      <a:pt x="45" y="207"/>
                      <a:pt x="45" y="207"/>
                      <a:pt x="45" y="207"/>
                    </a:cubicBezTo>
                    <a:cubicBezTo>
                      <a:pt x="56" y="207"/>
                      <a:pt x="56" y="207"/>
                      <a:pt x="56" y="207"/>
                    </a:cubicBezTo>
                    <a:lnTo>
                      <a:pt x="56" y="274"/>
                    </a:lnTo>
                    <a:close/>
                    <a:moveTo>
                      <a:pt x="192" y="262"/>
                    </a:moveTo>
                    <a:cubicBezTo>
                      <a:pt x="181" y="274"/>
                      <a:pt x="181" y="274"/>
                      <a:pt x="181" y="274"/>
                    </a:cubicBezTo>
                    <a:cubicBezTo>
                      <a:pt x="181" y="207"/>
                      <a:pt x="181" y="207"/>
                      <a:pt x="181" y="207"/>
                    </a:cubicBezTo>
                    <a:cubicBezTo>
                      <a:pt x="192" y="207"/>
                      <a:pt x="192" y="207"/>
                      <a:pt x="192" y="207"/>
                    </a:cubicBezTo>
                    <a:lnTo>
                      <a:pt x="192" y="262"/>
                    </a:lnTo>
                    <a:close/>
                  </a:path>
                </a:pathLst>
              </a:custGeom>
              <a:solidFill>
                <a:schemeClr val="tx2">
                  <a:lumMod val="75000"/>
                </a:schemeClr>
              </a:solidFill>
              <a:ln w="9525">
                <a:noFill/>
                <a:round/>
                <a:headEnd/>
                <a:tailEnd/>
              </a:ln>
              <a:effectLst/>
            </p:spPr>
            <p:txBody>
              <a:bodyPr/>
              <a:lstStyle/>
              <a:p>
                <a:endParaRPr lang="en-GB"/>
              </a:p>
            </p:txBody>
          </p:sp>
        </p:grpSp>
        <p:grpSp>
          <p:nvGrpSpPr>
            <p:cNvPr id="50" name="Group 49"/>
            <p:cNvGrpSpPr/>
            <p:nvPr/>
          </p:nvGrpSpPr>
          <p:grpSpPr>
            <a:xfrm>
              <a:off x="4510233" y="4401428"/>
              <a:ext cx="1561532" cy="1090157"/>
              <a:chOff x="7493379" y="1116014"/>
              <a:chExt cx="1041021" cy="726771"/>
            </a:xfrm>
          </p:grpSpPr>
          <p:pic>
            <p:nvPicPr>
              <p:cNvPr id="51" name="Compiler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3379" y="1116014"/>
                <a:ext cx="1041021" cy="72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51" descr="L-Membrane_CMYK_Master_Smal.gif"/>
              <p:cNvPicPr>
                <a:picLocks noChangeAspect="1"/>
              </p:cNvPicPr>
              <p:nvPr/>
            </p:nvPicPr>
            <p:blipFill>
              <a:blip r:embed="rId4" cstate="print"/>
              <a:stretch>
                <a:fillRect/>
              </a:stretch>
            </p:blipFill>
            <p:spPr>
              <a:xfrm>
                <a:off x="7620000" y="1258477"/>
                <a:ext cx="202770" cy="183057"/>
              </a:xfrm>
              <a:prstGeom prst="rect">
                <a:avLst/>
              </a:prstGeom>
            </p:spPr>
          </p:pic>
          <p:pic>
            <p:nvPicPr>
              <p:cNvPr id="53" name="Picture 52" descr="L-Membrane_CMYK_Master_Smal.gif"/>
              <p:cNvPicPr>
                <a:picLocks noChangeAspect="1"/>
              </p:cNvPicPr>
              <p:nvPr/>
            </p:nvPicPr>
            <p:blipFill>
              <a:blip r:embed="rId4" cstate="print"/>
              <a:stretch>
                <a:fillRect/>
              </a:stretch>
            </p:blipFill>
            <p:spPr>
              <a:xfrm>
                <a:off x="7807756" y="1254093"/>
                <a:ext cx="202770" cy="183057"/>
              </a:xfrm>
              <a:prstGeom prst="rect">
                <a:avLst/>
              </a:prstGeom>
            </p:spPr>
          </p:pic>
          <p:pic>
            <p:nvPicPr>
              <p:cNvPr id="54" name="Picture 53" descr="L-Membrane_CMYK_Master_Smal.gif"/>
              <p:cNvPicPr>
                <a:picLocks noChangeAspect="1"/>
              </p:cNvPicPr>
              <p:nvPr/>
            </p:nvPicPr>
            <p:blipFill>
              <a:blip r:embed="rId4" cstate="print"/>
              <a:stretch>
                <a:fillRect/>
              </a:stretch>
            </p:blipFill>
            <p:spPr>
              <a:xfrm>
                <a:off x="7996237" y="1255217"/>
                <a:ext cx="202770" cy="183057"/>
              </a:xfrm>
              <a:prstGeom prst="rect">
                <a:avLst/>
              </a:prstGeom>
            </p:spPr>
          </p:pic>
          <p:pic>
            <p:nvPicPr>
              <p:cNvPr id="55" name="Picture 54" descr="L-Membrane_CMYK_Master_Smal.gif"/>
              <p:cNvPicPr>
                <a:picLocks noChangeAspect="1"/>
              </p:cNvPicPr>
              <p:nvPr/>
            </p:nvPicPr>
            <p:blipFill>
              <a:blip r:embed="rId4" cstate="print"/>
              <a:stretch>
                <a:fillRect/>
              </a:stretch>
            </p:blipFill>
            <p:spPr>
              <a:xfrm>
                <a:off x="8183993" y="1250833"/>
                <a:ext cx="202770" cy="183057"/>
              </a:xfrm>
              <a:prstGeom prst="rect">
                <a:avLst/>
              </a:prstGeom>
            </p:spPr>
          </p:pic>
          <p:pic>
            <p:nvPicPr>
              <p:cNvPr id="56" name="Picture 55" descr="L-Membrane_CMYK_Master_Smal.gif"/>
              <p:cNvPicPr>
                <a:picLocks noChangeAspect="1"/>
              </p:cNvPicPr>
              <p:nvPr/>
            </p:nvPicPr>
            <p:blipFill>
              <a:blip r:embed="rId4" cstate="print"/>
              <a:stretch>
                <a:fillRect/>
              </a:stretch>
            </p:blipFill>
            <p:spPr>
              <a:xfrm>
                <a:off x="7619992" y="1503066"/>
                <a:ext cx="202770" cy="183057"/>
              </a:xfrm>
              <a:prstGeom prst="rect">
                <a:avLst/>
              </a:prstGeom>
            </p:spPr>
          </p:pic>
          <p:pic>
            <p:nvPicPr>
              <p:cNvPr id="57" name="Picture 56" descr="L-Membrane_CMYK_Master_Smal.gif"/>
              <p:cNvPicPr>
                <a:picLocks noChangeAspect="1"/>
              </p:cNvPicPr>
              <p:nvPr/>
            </p:nvPicPr>
            <p:blipFill>
              <a:blip r:embed="rId4" cstate="print"/>
              <a:stretch>
                <a:fillRect/>
              </a:stretch>
            </p:blipFill>
            <p:spPr>
              <a:xfrm>
                <a:off x="7807748" y="1498682"/>
                <a:ext cx="202770" cy="183057"/>
              </a:xfrm>
              <a:prstGeom prst="rect">
                <a:avLst/>
              </a:prstGeom>
            </p:spPr>
          </p:pic>
          <p:pic>
            <p:nvPicPr>
              <p:cNvPr id="58" name="Picture 57" descr="L-Membrane_CMYK_Master_Smal.gif"/>
              <p:cNvPicPr>
                <a:picLocks noChangeAspect="1"/>
              </p:cNvPicPr>
              <p:nvPr/>
            </p:nvPicPr>
            <p:blipFill>
              <a:blip r:embed="rId4" cstate="print"/>
              <a:stretch>
                <a:fillRect/>
              </a:stretch>
            </p:blipFill>
            <p:spPr>
              <a:xfrm>
                <a:off x="7996229" y="1499806"/>
                <a:ext cx="202770" cy="183057"/>
              </a:xfrm>
              <a:prstGeom prst="rect">
                <a:avLst/>
              </a:prstGeom>
            </p:spPr>
          </p:pic>
          <p:pic>
            <p:nvPicPr>
              <p:cNvPr id="59" name="Picture 58" descr="L-Membrane_CMYK_Master_Smal.gif"/>
              <p:cNvPicPr>
                <a:picLocks noChangeAspect="1"/>
              </p:cNvPicPr>
              <p:nvPr/>
            </p:nvPicPr>
            <p:blipFill>
              <a:blip r:embed="rId4" cstate="print"/>
              <a:stretch>
                <a:fillRect/>
              </a:stretch>
            </p:blipFill>
            <p:spPr>
              <a:xfrm>
                <a:off x="8183985" y="1495422"/>
                <a:ext cx="202770" cy="183057"/>
              </a:xfrm>
              <a:prstGeom prst="rect">
                <a:avLst/>
              </a:prstGeom>
            </p:spPr>
          </p:pic>
        </p:grpSp>
        <p:cxnSp>
          <p:nvCxnSpPr>
            <p:cNvPr id="60" name="Straight Arrow Connector 59"/>
            <p:cNvCxnSpPr/>
            <p:nvPr/>
          </p:nvCxnSpPr>
          <p:spPr bwMode="auto">
            <a:xfrm flipV="1">
              <a:off x="3104521" y="5022932"/>
              <a:ext cx="1144866" cy="378345"/>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a:off x="3104521" y="4362605"/>
              <a:ext cx="1144866" cy="38981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2" name="Picture 4" descr="C:\Users\doswill\AppData\Local\Microsoft\Windows\Temporary Internet Files\Content.IE5\XU3UYZI5\MC90004828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3919" y="4672193"/>
              <a:ext cx="572681" cy="582966"/>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cxnSp>
          <p:nvCxnSpPr>
            <p:cNvPr id="63" name="Straight Arrow Connector 62"/>
            <p:cNvCxnSpPr/>
            <p:nvPr/>
          </p:nvCxnSpPr>
          <p:spPr bwMode="auto">
            <a:xfrm>
              <a:off x="6125299" y="4953000"/>
              <a:ext cx="332220"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Left Arrow 63"/>
            <p:cNvSpPr/>
            <p:nvPr/>
          </p:nvSpPr>
          <p:spPr>
            <a:xfrm rot="16200000">
              <a:off x="5236994" y="3196695"/>
              <a:ext cx="838199" cy="38840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5" name="Rounded Rectangle 64"/>
            <p:cNvSpPr/>
            <p:nvPr/>
          </p:nvSpPr>
          <p:spPr>
            <a:xfrm>
              <a:off x="4376258" y="4191000"/>
              <a:ext cx="2862742" cy="1465190"/>
            </a:xfrm>
            <a:prstGeom prst="roundRect">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1813259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287054" y="2982733"/>
            <a:ext cx="5134923"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C/C++</a:t>
            </a:r>
          </a:p>
          <a:p>
            <a:r>
              <a:rPr lang="en-US" dirty="0"/>
              <a:t>Java</a:t>
            </a:r>
          </a:p>
          <a:p>
            <a:r>
              <a:rPr lang="en-US" dirty="0"/>
              <a:t>C# and .NET</a:t>
            </a:r>
          </a:p>
          <a:p>
            <a:r>
              <a:rPr lang="en-US" dirty="0"/>
              <a:t>Python</a:t>
            </a:r>
          </a:p>
          <a:p>
            <a:r>
              <a:rPr lang="en-US" dirty="0"/>
              <a:t>Excel</a:t>
            </a:r>
          </a:p>
          <a:p>
            <a:r>
              <a:rPr lang="en-US" dirty="0"/>
              <a:t>COM Automation Server</a:t>
            </a:r>
          </a:p>
          <a:p>
            <a:r>
              <a:rPr lang="en-US" dirty="0"/>
              <a:t>RESTful, HTTP, and WSDL web services</a:t>
            </a:r>
          </a:p>
        </p:txBody>
      </p:sp>
      <p:grpSp>
        <p:nvGrpSpPr>
          <p:cNvPr id="13" name="Group 12"/>
          <p:cNvGrpSpPr/>
          <p:nvPr/>
        </p:nvGrpSpPr>
        <p:grpSpPr>
          <a:xfrm>
            <a:off x="8271397" y="2529438"/>
            <a:ext cx="873303" cy="2724927"/>
            <a:chOff x="3429000" y="2883531"/>
            <a:chExt cx="647700" cy="2478839"/>
          </a:xfrm>
        </p:grpSpPr>
        <p:cxnSp>
          <p:nvCxnSpPr>
            <p:cNvPr id="10" name="Straight Connector 9"/>
            <p:cNvCxnSpPr/>
            <p:nvPr/>
          </p:nvCxnSpPr>
          <p:spPr>
            <a:xfrm>
              <a:off x="3429000" y="2883531"/>
              <a:ext cx="647700" cy="0"/>
            </a:xfrm>
            <a:prstGeom prst="line">
              <a:avLst/>
            </a:prstGeom>
            <a:ln w="38100">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076700" y="2883531"/>
              <a:ext cx="0" cy="2478839"/>
            </a:xfrm>
            <a:prstGeom prst="line">
              <a:avLst/>
            </a:prstGeom>
            <a:ln w="38100">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648" y="1749460"/>
            <a:ext cx="2658756" cy="3127340"/>
          </a:xfrm>
          <a:prstGeom prst="rect">
            <a:avLst/>
          </a:prstGeom>
        </p:spPr>
      </p:pic>
      <p:sp>
        <p:nvSpPr>
          <p:cNvPr id="2" name="Title 1"/>
          <p:cNvSpPr>
            <a:spLocks noGrp="1"/>
          </p:cNvSpPr>
          <p:nvPr>
            <p:ph type="title"/>
          </p:nvPr>
        </p:nvSpPr>
        <p:spPr/>
        <p:txBody>
          <a:bodyPr/>
          <a:lstStyle/>
          <a:p>
            <a:r>
              <a:rPr lang="en-US" dirty="0"/>
              <a:t>Enterprise Deployment and Scalability of MATLAB</a:t>
            </a:r>
          </a:p>
        </p:txBody>
      </p:sp>
      <p:sp>
        <p:nvSpPr>
          <p:cNvPr id="78" name="Dev App"/>
          <p:cNvSpPr/>
          <p:nvPr/>
        </p:nvSpPr>
        <p:spPr bwMode="auto">
          <a:xfrm>
            <a:off x="7477434" y="2034413"/>
            <a:ext cx="777422" cy="64157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68580" tIns="34290" rIns="68580" bIns="34290" numCol="1" rtlCol="0" anchor="t" anchorCtr="1" compatLnSpc="1">
            <a:prstTxWarp prst="textNoShape">
              <a:avLst/>
            </a:prstTxWarp>
          </a:bodyPr>
          <a:lstStyle/>
          <a:p>
            <a:pPr algn="ctr"/>
            <a:r>
              <a:rPr lang="en-US" sz="1600" dirty="0">
                <a:latin typeface="Arial" pitchFamily="34" charset="0"/>
                <a:cs typeface="Arial" pitchFamily="34" charset="0"/>
              </a:rPr>
              <a:t>Web</a:t>
            </a:r>
          </a:p>
          <a:p>
            <a:pPr algn="ctr"/>
            <a:r>
              <a:rPr lang="en-US" sz="1600" dirty="0">
                <a:latin typeface="Arial" pitchFamily="34" charset="0"/>
                <a:cs typeface="Arial" pitchFamily="34" charset="0"/>
              </a:rPr>
              <a:t>Server</a:t>
            </a:r>
          </a:p>
        </p:txBody>
      </p:sp>
      <p:sp>
        <p:nvSpPr>
          <p:cNvPr id="82" name="Dev App"/>
          <p:cNvSpPr/>
          <p:nvPr/>
        </p:nvSpPr>
        <p:spPr bwMode="auto">
          <a:xfrm>
            <a:off x="7065323" y="4272387"/>
            <a:ext cx="1206074" cy="604414"/>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68580" tIns="34290" rIns="68580" bIns="34290" numCol="1" rtlCol="0" anchor="t" anchorCtr="1" compatLnSpc="1">
            <a:prstTxWarp prst="textNoShape">
              <a:avLst/>
            </a:prstTxWarp>
          </a:bodyPr>
          <a:lstStyle/>
          <a:p>
            <a:pPr algn="ctr"/>
            <a:r>
              <a:rPr lang="en-US" sz="1600" dirty="0">
                <a:latin typeface="Arial" pitchFamily="34" charset="0"/>
                <a:cs typeface="Arial" pitchFamily="34" charset="0"/>
              </a:rPr>
              <a:t>Application</a:t>
            </a:r>
          </a:p>
          <a:p>
            <a:pPr algn="ctr"/>
            <a:r>
              <a:rPr lang="en-US" sz="1600" dirty="0">
                <a:latin typeface="Arial" pitchFamily="34" charset="0"/>
                <a:cs typeface="Arial" pitchFamily="34" charset="0"/>
              </a:rPr>
              <a:t>Server</a:t>
            </a:r>
            <a:endParaRPr lang="en-US" sz="1400" dirty="0">
              <a:latin typeface="Arial" pitchFamily="34" charset="0"/>
              <a:cs typeface="Arial" pitchFamily="34" charset="0"/>
            </a:endParaRPr>
          </a:p>
        </p:txBody>
      </p:sp>
      <p:grpSp>
        <p:nvGrpSpPr>
          <p:cNvPr id="134" name="Database Server"/>
          <p:cNvGrpSpPr/>
          <p:nvPr/>
        </p:nvGrpSpPr>
        <p:grpSpPr>
          <a:xfrm>
            <a:off x="8991600" y="5254366"/>
            <a:ext cx="2021682" cy="1348983"/>
            <a:chOff x="4572001" y="1989438"/>
            <a:chExt cx="1879328" cy="1287162"/>
          </a:xfrm>
        </p:grpSpPr>
        <p:sp>
          <p:nvSpPr>
            <p:cNvPr id="114" name="Dev App"/>
            <p:cNvSpPr/>
            <p:nvPr/>
          </p:nvSpPr>
          <p:spPr bwMode="auto">
            <a:xfrm>
              <a:off x="4572001" y="1989438"/>
              <a:ext cx="1879328" cy="128716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68580" tIns="34290" rIns="68580" bIns="34290" numCol="1" rtlCol="0" anchor="t" anchorCtr="1" compatLnSpc="1">
              <a:prstTxWarp prst="textNoShape">
                <a:avLst/>
              </a:prstTxWarp>
            </a:bodyPr>
            <a:lstStyle/>
            <a:p>
              <a:pPr algn="ctr"/>
              <a:r>
                <a:rPr lang="en-US" sz="1600" dirty="0">
                  <a:latin typeface="Arial" pitchFamily="34" charset="0"/>
                  <a:cs typeface="Arial" pitchFamily="34" charset="0"/>
                </a:rPr>
                <a:t>Database Server</a:t>
              </a:r>
            </a:p>
          </p:txBody>
        </p:sp>
        <p:grpSp>
          <p:nvGrpSpPr>
            <p:cNvPr id="108" name="Group 107"/>
            <p:cNvGrpSpPr/>
            <p:nvPr/>
          </p:nvGrpSpPr>
          <p:grpSpPr>
            <a:xfrm>
              <a:off x="4791404" y="2691574"/>
              <a:ext cx="1468332" cy="523692"/>
              <a:chOff x="3657600" y="5666796"/>
              <a:chExt cx="1468332" cy="475750"/>
            </a:xfrm>
          </p:grpSpPr>
          <p:pic>
            <p:nvPicPr>
              <p:cNvPr id="110"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5666798"/>
                <a:ext cx="392335" cy="475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1"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197" y="5666803"/>
                <a:ext cx="392335" cy="47574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2"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3597" y="5666796"/>
                <a:ext cx="392335" cy="475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grpSp>
      <p:graphicFrame>
        <p:nvGraphicFramePr>
          <p:cNvPr id="113" name="Database Table"/>
          <p:cNvGraphicFramePr>
            <a:graphicFrameLocks noGrp="1"/>
          </p:cNvGraphicFramePr>
          <p:nvPr/>
        </p:nvGraphicFramePr>
        <p:xfrm>
          <a:off x="9135524" y="5616831"/>
          <a:ext cx="854580" cy="639258"/>
        </p:xfrm>
        <a:graphic>
          <a:graphicData uri="http://schemas.openxmlformats.org/drawingml/2006/table">
            <a:tbl>
              <a:tblPr firstRow="1" bandRow="1">
                <a:tableStyleId>{69CF1AB2-1976-4502-BF36-3FF5EA218861}</a:tableStyleId>
              </a:tblPr>
              <a:tblGrid>
                <a:gridCol w="284860">
                  <a:extLst>
                    <a:ext uri="{9D8B030D-6E8A-4147-A177-3AD203B41FA5}">
                      <a16:colId xmlns:a16="http://schemas.microsoft.com/office/drawing/2014/main" val="20000"/>
                    </a:ext>
                  </a:extLst>
                </a:gridCol>
                <a:gridCol w="284860">
                  <a:extLst>
                    <a:ext uri="{9D8B030D-6E8A-4147-A177-3AD203B41FA5}">
                      <a16:colId xmlns:a16="http://schemas.microsoft.com/office/drawing/2014/main" val="20001"/>
                    </a:ext>
                  </a:extLst>
                </a:gridCol>
                <a:gridCol w="284860">
                  <a:extLst>
                    <a:ext uri="{9D8B030D-6E8A-4147-A177-3AD203B41FA5}">
                      <a16:colId xmlns:a16="http://schemas.microsoft.com/office/drawing/2014/main" val="20002"/>
                    </a:ext>
                  </a:extLst>
                </a:gridCol>
              </a:tblGrid>
              <a:tr h="213086">
                <a:tc>
                  <a:txBody>
                    <a:bodyPr/>
                    <a:lstStyle/>
                    <a:p>
                      <a:endParaRPr lang="en-US" sz="300" dirty="0"/>
                    </a:p>
                  </a:txBody>
                  <a:tcPr marL="68580" marR="68580" marT="34290" marB="34290"/>
                </a:tc>
                <a:tc>
                  <a:txBody>
                    <a:bodyPr/>
                    <a:lstStyle/>
                    <a:p>
                      <a:endParaRPr lang="en-US" sz="300" dirty="0"/>
                    </a:p>
                  </a:txBody>
                  <a:tcPr marL="68580" marR="68580" marT="34290" marB="34290"/>
                </a:tc>
                <a:tc>
                  <a:txBody>
                    <a:bodyPr/>
                    <a:lstStyle/>
                    <a:p>
                      <a:endParaRPr lang="en-US" sz="300" dirty="0"/>
                    </a:p>
                  </a:txBody>
                  <a:tcPr marL="68580" marR="68580" marT="34290" marB="34290"/>
                </a:tc>
                <a:extLst>
                  <a:ext uri="{0D108BD9-81ED-4DB2-BD59-A6C34878D82A}">
                    <a16:rowId xmlns:a16="http://schemas.microsoft.com/office/drawing/2014/main" val="10000"/>
                  </a:ext>
                </a:extLst>
              </a:tr>
              <a:tr h="213086">
                <a:tc>
                  <a:txBody>
                    <a:bodyPr/>
                    <a:lstStyle/>
                    <a:p>
                      <a:endParaRPr lang="en-US" sz="300" dirty="0"/>
                    </a:p>
                  </a:txBody>
                  <a:tcPr marL="68580" marR="68580" marT="34290" marB="34290"/>
                </a:tc>
                <a:tc>
                  <a:txBody>
                    <a:bodyPr/>
                    <a:lstStyle/>
                    <a:p>
                      <a:endParaRPr lang="en-US" sz="300" dirty="0"/>
                    </a:p>
                  </a:txBody>
                  <a:tcPr marL="68580" marR="68580" marT="34290" marB="34290"/>
                </a:tc>
                <a:tc>
                  <a:txBody>
                    <a:bodyPr/>
                    <a:lstStyle/>
                    <a:p>
                      <a:endParaRPr lang="en-US" sz="300" dirty="0"/>
                    </a:p>
                  </a:txBody>
                  <a:tcPr marL="68580" marR="68580" marT="34290" marB="34290"/>
                </a:tc>
                <a:extLst>
                  <a:ext uri="{0D108BD9-81ED-4DB2-BD59-A6C34878D82A}">
                    <a16:rowId xmlns:a16="http://schemas.microsoft.com/office/drawing/2014/main" val="10001"/>
                  </a:ext>
                </a:extLst>
              </a:tr>
              <a:tr h="213086">
                <a:tc>
                  <a:txBody>
                    <a:bodyPr/>
                    <a:lstStyle/>
                    <a:p>
                      <a:endParaRPr lang="en-US" sz="300" dirty="0"/>
                    </a:p>
                  </a:txBody>
                  <a:tcPr marL="68580" marR="68580" marT="34290" marB="34290"/>
                </a:tc>
                <a:tc>
                  <a:txBody>
                    <a:bodyPr/>
                    <a:lstStyle/>
                    <a:p>
                      <a:endParaRPr lang="en-US" sz="300" dirty="0"/>
                    </a:p>
                  </a:txBody>
                  <a:tcPr marL="68580" marR="68580" marT="34290" marB="34290"/>
                </a:tc>
                <a:tc>
                  <a:txBody>
                    <a:bodyPr/>
                    <a:lstStyle/>
                    <a:p>
                      <a:endParaRPr lang="en-US" sz="300" dirty="0"/>
                    </a:p>
                  </a:txBody>
                  <a:tcPr marL="68580" marR="68580" marT="34290" marB="34290"/>
                </a:tc>
                <a:extLst>
                  <a:ext uri="{0D108BD9-81ED-4DB2-BD59-A6C34878D82A}">
                    <a16:rowId xmlns:a16="http://schemas.microsoft.com/office/drawing/2014/main" val="10002"/>
                  </a:ext>
                </a:extLst>
              </a:tr>
            </a:tbl>
          </a:graphicData>
        </a:graphic>
      </p:graphicFrame>
      <p:sp>
        <p:nvSpPr>
          <p:cNvPr id="136" name="Left-Right Arrow 135"/>
          <p:cNvSpPr/>
          <p:nvPr/>
        </p:nvSpPr>
        <p:spPr>
          <a:xfrm>
            <a:off x="8276253" y="2141767"/>
            <a:ext cx="983935" cy="30868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87" name="CTF 1"/>
          <p:cNvSpPr/>
          <p:nvPr/>
        </p:nvSpPr>
        <p:spPr bwMode="hidden">
          <a:xfrm>
            <a:off x="9401714" y="3196599"/>
            <a:ext cx="934074" cy="40353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68580" tIns="13716" rIns="68580" bIns="34290" numCol="1" rtlCol="0" anchor="ctr" anchorCtr="0" compatLnSpc="1">
            <a:prstTxWarp prst="textNoShape">
              <a:avLst/>
            </a:prstTxWarp>
          </a:bodyPr>
          <a:lstStyle/>
          <a:p>
            <a:pPr algn="ctr"/>
            <a:r>
              <a:rPr lang="en-US" sz="1200" dirty="0">
                <a:latin typeface="Arial" pitchFamily="34" charset="0"/>
                <a:cs typeface="Arial" pitchFamily="34" charset="0"/>
              </a:rPr>
              <a:t>Pricing</a:t>
            </a:r>
          </a:p>
        </p:txBody>
      </p:sp>
      <p:sp>
        <p:nvSpPr>
          <p:cNvPr id="88" name="CTF 1"/>
          <p:cNvSpPr/>
          <p:nvPr/>
        </p:nvSpPr>
        <p:spPr bwMode="hidden">
          <a:xfrm>
            <a:off x="9395450" y="4248381"/>
            <a:ext cx="940338" cy="413942"/>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68580" tIns="13716" rIns="68580" bIns="34290" numCol="1" rtlCol="0" anchor="ctr" anchorCtr="0" compatLnSpc="1">
            <a:prstTxWarp prst="textNoShape">
              <a:avLst/>
            </a:prstTxWarp>
          </a:bodyPr>
          <a:lstStyle/>
          <a:p>
            <a:pPr algn="ctr"/>
            <a:r>
              <a:rPr lang="en-US" sz="1200" dirty="0">
                <a:latin typeface="Arial" pitchFamily="34" charset="0"/>
                <a:cs typeface="Arial" pitchFamily="34" charset="0"/>
              </a:rPr>
              <a:t>Risk</a:t>
            </a:r>
          </a:p>
          <a:p>
            <a:pPr algn="ctr"/>
            <a:r>
              <a:rPr lang="en-US" sz="1200" dirty="0">
                <a:latin typeface="Arial" pitchFamily="34" charset="0"/>
                <a:cs typeface="Arial" pitchFamily="34" charset="0"/>
              </a:rPr>
              <a:t>Analytics</a:t>
            </a:r>
          </a:p>
        </p:txBody>
      </p:sp>
      <p:sp>
        <p:nvSpPr>
          <p:cNvPr id="89" name="CTF 1"/>
          <p:cNvSpPr/>
          <p:nvPr/>
        </p:nvSpPr>
        <p:spPr bwMode="hidden">
          <a:xfrm>
            <a:off x="9366529" y="2123118"/>
            <a:ext cx="934074" cy="405125"/>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68580" tIns="13716" rIns="68580" bIns="34290" numCol="1" rtlCol="0" anchor="ctr" anchorCtr="0" compatLnSpc="1">
            <a:prstTxWarp prst="textNoShape">
              <a:avLst/>
            </a:prstTxWarp>
          </a:bodyPr>
          <a:lstStyle/>
          <a:p>
            <a:pPr algn="ctr"/>
            <a:r>
              <a:rPr lang="en-US" sz="1200" dirty="0">
                <a:latin typeface="Arial" pitchFamily="34" charset="0"/>
                <a:cs typeface="Arial" pitchFamily="34" charset="0"/>
              </a:rPr>
              <a:t>Scenario Generation</a:t>
            </a:r>
          </a:p>
        </p:txBody>
      </p:sp>
      <p:sp>
        <p:nvSpPr>
          <p:cNvPr id="90" name="Left-Right Arrow 89"/>
          <p:cNvSpPr/>
          <p:nvPr/>
        </p:nvSpPr>
        <p:spPr>
          <a:xfrm>
            <a:off x="8280573" y="4353337"/>
            <a:ext cx="979616" cy="36417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91" name="Rectangle 90"/>
          <p:cNvSpPr/>
          <p:nvPr/>
        </p:nvSpPr>
        <p:spPr>
          <a:xfrm>
            <a:off x="9214681" y="1757495"/>
            <a:ext cx="2687723" cy="338554"/>
          </a:xfrm>
          <a:prstGeom prst="rect">
            <a:avLst/>
          </a:prstGeom>
        </p:spPr>
        <p:txBody>
          <a:bodyPr wrap="none">
            <a:spAutoFit/>
          </a:bodyPr>
          <a:lstStyle/>
          <a:p>
            <a:pPr algn="ctr"/>
            <a:r>
              <a:rPr lang="en-US" sz="1600" dirty="0">
                <a:latin typeface="Arial" pitchFamily="34" charset="0"/>
                <a:cs typeface="Arial" pitchFamily="34" charset="0"/>
              </a:rPr>
              <a:t>MATLAB Production Server</a:t>
            </a:r>
          </a:p>
        </p:txBody>
      </p:sp>
      <p:grpSp>
        <p:nvGrpSpPr>
          <p:cNvPr id="7" name="Group 6"/>
          <p:cNvGrpSpPr/>
          <p:nvPr/>
        </p:nvGrpSpPr>
        <p:grpSpPr>
          <a:xfrm>
            <a:off x="9825276" y="4700210"/>
            <a:ext cx="228601" cy="529834"/>
            <a:chOff x="8229600" y="4267200"/>
            <a:chExt cx="101111" cy="791023"/>
          </a:xfrm>
        </p:grpSpPr>
        <p:sp>
          <p:nvSpPr>
            <p:cNvPr id="5" name="Arc 4"/>
            <p:cNvSpPr/>
            <p:nvPr/>
          </p:nvSpPr>
          <p:spPr>
            <a:xfrm>
              <a:off x="8229600" y="4274260"/>
              <a:ext cx="101111" cy="783963"/>
            </a:xfrm>
            <a:prstGeom prst="arc">
              <a:avLst/>
            </a:prstGeom>
            <a:ln w="38100">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94" name="Arc 93"/>
            <p:cNvSpPr/>
            <p:nvPr/>
          </p:nvSpPr>
          <p:spPr>
            <a:xfrm flipV="1">
              <a:off x="8229600" y="4267200"/>
              <a:ext cx="101111" cy="783963"/>
            </a:xfrm>
            <a:prstGeom prst="arc">
              <a:avLst/>
            </a:prstGeom>
            <a:ln w="3810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grpSp>
        <p:nvGrpSpPr>
          <p:cNvPr id="8" name="Group 7"/>
          <p:cNvGrpSpPr/>
          <p:nvPr/>
        </p:nvGrpSpPr>
        <p:grpSpPr>
          <a:xfrm>
            <a:off x="9617620" y="4708434"/>
            <a:ext cx="246123" cy="521611"/>
            <a:chOff x="8128489" y="4267200"/>
            <a:chExt cx="101111" cy="783963"/>
          </a:xfrm>
        </p:grpSpPr>
        <p:sp>
          <p:nvSpPr>
            <p:cNvPr id="95" name="Arc 94"/>
            <p:cNvSpPr/>
            <p:nvPr/>
          </p:nvSpPr>
          <p:spPr>
            <a:xfrm flipH="1">
              <a:off x="8128489" y="4267200"/>
              <a:ext cx="101111" cy="783963"/>
            </a:xfrm>
            <a:prstGeom prst="arc">
              <a:avLst/>
            </a:prstGeom>
            <a:ln w="3810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96" name="Arc 95"/>
            <p:cNvSpPr/>
            <p:nvPr/>
          </p:nvSpPr>
          <p:spPr>
            <a:xfrm flipH="1" flipV="1">
              <a:off x="8128489" y="4267200"/>
              <a:ext cx="101111" cy="783963"/>
            </a:xfrm>
            <a:prstGeom prst="arc">
              <a:avLst/>
            </a:prstGeom>
            <a:ln w="38100">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grpSp>
        <p:nvGrpSpPr>
          <p:cNvPr id="21" name="Group 20"/>
          <p:cNvGrpSpPr/>
          <p:nvPr/>
        </p:nvGrpSpPr>
        <p:grpSpPr>
          <a:xfrm>
            <a:off x="5662695" y="1865354"/>
            <a:ext cx="1027018" cy="1008752"/>
            <a:chOff x="1219200" y="2286000"/>
            <a:chExt cx="624557" cy="770130"/>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0169" y="2608076"/>
              <a:ext cx="413588" cy="448054"/>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2286000"/>
              <a:ext cx="413588" cy="448054"/>
            </a:xfrm>
            <a:prstGeom prst="rect">
              <a:avLst/>
            </a:prstGeom>
          </p:spPr>
        </p:pic>
      </p:grpSp>
      <p:grpSp>
        <p:nvGrpSpPr>
          <p:cNvPr id="22" name="Group 21"/>
          <p:cNvGrpSpPr/>
          <p:nvPr/>
        </p:nvGrpSpPr>
        <p:grpSpPr>
          <a:xfrm>
            <a:off x="6022095" y="2957316"/>
            <a:ext cx="961762" cy="1015276"/>
            <a:chOff x="410478" y="3250108"/>
            <a:chExt cx="656391" cy="745656"/>
          </a:xfrm>
        </p:grpSpPr>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281" y="3547710"/>
              <a:ext cx="413588" cy="448054"/>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78" y="3250108"/>
              <a:ext cx="413588" cy="448054"/>
            </a:xfrm>
            <a:prstGeom prst="rect">
              <a:avLst/>
            </a:prstGeom>
          </p:spPr>
        </p:pic>
      </p:grpSp>
      <p:sp>
        <p:nvSpPr>
          <p:cNvPr id="128" name="Left-Right Arrow 127"/>
          <p:cNvSpPr/>
          <p:nvPr/>
        </p:nvSpPr>
        <p:spPr>
          <a:xfrm>
            <a:off x="6646452" y="2123118"/>
            <a:ext cx="818466" cy="315766"/>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29" name="Left-Right Arrow 128"/>
          <p:cNvSpPr/>
          <p:nvPr/>
        </p:nvSpPr>
        <p:spPr>
          <a:xfrm>
            <a:off x="7009565" y="3223406"/>
            <a:ext cx="2234083" cy="40841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nvGrpSpPr>
          <p:cNvPr id="36" name="Compiler 2"/>
          <p:cNvGrpSpPr/>
          <p:nvPr/>
        </p:nvGrpSpPr>
        <p:grpSpPr>
          <a:xfrm>
            <a:off x="4933845" y="1093966"/>
            <a:ext cx="1671290" cy="725122"/>
            <a:chOff x="5934122" y="2251338"/>
            <a:chExt cx="1041021" cy="532771"/>
          </a:xfrm>
        </p:grpSpPr>
        <p:pic>
          <p:nvPicPr>
            <p:cNvPr id="37" name="Compiler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4122" y="2251338"/>
              <a:ext cx="1041021" cy="53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5987768" y="2303103"/>
              <a:ext cx="910819" cy="429653"/>
            </a:xfrm>
            <a:prstGeom prst="rect">
              <a:avLst/>
            </a:prstGeom>
          </p:spPr>
          <p:txBody>
            <a:bodyPr wrap="none">
              <a:spAutoFit/>
            </a:bodyPr>
            <a:lstStyle/>
            <a:p>
              <a:pPr algn="ctr"/>
              <a:r>
                <a:rPr lang="en-US" sz="1600" dirty="0">
                  <a:latin typeface="Arial" pitchFamily="34" charset="0"/>
                  <a:cs typeface="Arial" pitchFamily="34" charset="0"/>
                </a:rPr>
                <a:t>MATLAB</a:t>
              </a:r>
            </a:p>
            <a:p>
              <a:pPr algn="ctr"/>
              <a:r>
                <a:rPr lang="en-US" sz="1600" dirty="0">
                  <a:latin typeface="Arial" pitchFamily="34" charset="0"/>
                  <a:cs typeface="Arial" pitchFamily="34" charset="0"/>
                </a:rPr>
                <a:t>Compiler</a:t>
              </a:r>
              <a:r>
                <a:rPr lang="en-US" sz="1600" baseline="75000" dirty="0">
                  <a:latin typeface="Arial" pitchFamily="34" charset="0"/>
                  <a:cs typeface="Arial" pitchFamily="34" charset="0"/>
                </a:rPr>
                <a:t> </a:t>
              </a:r>
              <a:r>
                <a:rPr lang="en-US" sz="1600" dirty="0">
                  <a:latin typeface="Arial" pitchFamily="34" charset="0"/>
                  <a:cs typeface="Arial" pitchFamily="34" charset="0"/>
                </a:rPr>
                <a:t>SDK</a:t>
              </a:r>
              <a:endParaRPr lang="en-US" sz="1600" dirty="0"/>
            </a:p>
          </p:txBody>
        </p:sp>
      </p:grpSp>
      <p:sp>
        <p:nvSpPr>
          <p:cNvPr id="39" name="TextBox 38"/>
          <p:cNvSpPr txBox="1"/>
          <p:nvPr/>
        </p:nvSpPr>
        <p:spPr>
          <a:xfrm>
            <a:off x="4400643" y="2108793"/>
            <a:ext cx="1329245" cy="523220"/>
          </a:xfrm>
          <a:prstGeom prst="rect">
            <a:avLst/>
          </a:prstGeom>
          <a:noFill/>
        </p:spPr>
        <p:txBody>
          <a:bodyPr wrap="square" rtlCol="0">
            <a:spAutoFit/>
          </a:bodyPr>
          <a:lstStyle/>
          <a:p>
            <a:pPr algn="r"/>
            <a:r>
              <a:rPr lang="en-US" sz="1400" dirty="0">
                <a:cs typeface="Arial" pitchFamily="34" charset="0"/>
              </a:rPr>
              <a:t>Web Applications</a:t>
            </a:r>
          </a:p>
        </p:txBody>
      </p:sp>
      <p:sp>
        <p:nvSpPr>
          <p:cNvPr id="40" name="TextBox 39"/>
          <p:cNvSpPr txBox="1"/>
          <p:nvPr/>
        </p:nvSpPr>
        <p:spPr>
          <a:xfrm>
            <a:off x="5274445" y="3849858"/>
            <a:ext cx="1190033" cy="523220"/>
          </a:xfrm>
          <a:prstGeom prst="rect">
            <a:avLst/>
          </a:prstGeom>
          <a:noFill/>
        </p:spPr>
        <p:txBody>
          <a:bodyPr wrap="square" rtlCol="0">
            <a:spAutoFit/>
          </a:bodyPr>
          <a:lstStyle/>
          <a:p>
            <a:pPr algn="r"/>
            <a:r>
              <a:rPr lang="en-US" sz="1400" dirty="0">
                <a:cs typeface="Arial" pitchFamily="34" charset="0"/>
              </a:rPr>
              <a:t>Desktop Applications</a:t>
            </a:r>
          </a:p>
        </p:txBody>
      </p:sp>
      <p:grpSp>
        <p:nvGrpSpPr>
          <p:cNvPr id="45" name="Group 44"/>
          <p:cNvGrpSpPr/>
          <p:nvPr/>
        </p:nvGrpSpPr>
        <p:grpSpPr>
          <a:xfrm>
            <a:off x="5341519" y="3084884"/>
            <a:ext cx="678775" cy="811181"/>
            <a:chOff x="3252788" y="4157549"/>
            <a:chExt cx="646113" cy="752475"/>
          </a:xfrm>
        </p:grpSpPr>
        <p:sp>
          <p:nvSpPr>
            <p:cNvPr id="46" name="Freeform 49"/>
            <p:cNvSpPr>
              <a:spLocks/>
            </p:cNvSpPr>
            <p:nvPr/>
          </p:nvSpPr>
          <p:spPr bwMode="auto">
            <a:xfrm>
              <a:off x="3252788" y="4157549"/>
              <a:ext cx="646113" cy="752475"/>
            </a:xfrm>
            <a:custGeom>
              <a:avLst/>
              <a:gdLst>
                <a:gd name="T0" fmla="*/ 407 w 407"/>
                <a:gd name="T1" fmla="*/ 341 h 474"/>
                <a:gd name="T2" fmla="*/ 333 w 407"/>
                <a:gd name="T3" fmla="*/ 79 h 474"/>
                <a:gd name="T4" fmla="*/ 328 w 407"/>
                <a:gd name="T5" fmla="*/ 76 h 474"/>
                <a:gd name="T6" fmla="*/ 321 w 407"/>
                <a:gd name="T7" fmla="*/ 75 h 474"/>
                <a:gd name="T8" fmla="*/ 319 w 407"/>
                <a:gd name="T9" fmla="*/ 76 h 474"/>
                <a:gd name="T10" fmla="*/ 313 w 407"/>
                <a:gd name="T11" fmla="*/ 79 h 474"/>
                <a:gd name="T12" fmla="*/ 312 w 407"/>
                <a:gd name="T13" fmla="*/ 82 h 474"/>
                <a:gd name="T14" fmla="*/ 308 w 407"/>
                <a:gd name="T15" fmla="*/ 95 h 474"/>
                <a:gd name="T16" fmla="*/ 307 w 407"/>
                <a:gd name="T17" fmla="*/ 107 h 474"/>
                <a:gd name="T18" fmla="*/ 301 w 407"/>
                <a:gd name="T19" fmla="*/ 119 h 474"/>
                <a:gd name="T20" fmla="*/ 298 w 407"/>
                <a:gd name="T21" fmla="*/ 124 h 474"/>
                <a:gd name="T22" fmla="*/ 288 w 407"/>
                <a:gd name="T23" fmla="*/ 131 h 474"/>
                <a:gd name="T24" fmla="*/ 284 w 407"/>
                <a:gd name="T25" fmla="*/ 133 h 474"/>
                <a:gd name="T26" fmla="*/ 272 w 407"/>
                <a:gd name="T27" fmla="*/ 135 h 474"/>
                <a:gd name="T28" fmla="*/ 261 w 407"/>
                <a:gd name="T29" fmla="*/ 131 h 474"/>
                <a:gd name="T30" fmla="*/ 257 w 407"/>
                <a:gd name="T31" fmla="*/ 128 h 474"/>
                <a:gd name="T32" fmla="*/ 250 w 407"/>
                <a:gd name="T33" fmla="*/ 119 h 474"/>
                <a:gd name="T34" fmla="*/ 247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8 w 407"/>
                <a:gd name="T47" fmla="*/ 62 h 474"/>
                <a:gd name="T48" fmla="*/ 280 w 407"/>
                <a:gd name="T49" fmla="*/ 56 h 474"/>
                <a:gd name="T50" fmla="*/ 279 w 407"/>
                <a:gd name="T51" fmla="*/ 51 h 474"/>
                <a:gd name="T52" fmla="*/ 275 w 407"/>
                <a:gd name="T53" fmla="*/ 46 h 474"/>
                <a:gd name="T54" fmla="*/ 195 w 407"/>
                <a:gd name="T55" fmla="*/ 0 h 474"/>
                <a:gd name="T56" fmla="*/ 0 w 407"/>
                <a:gd name="T57" fmla="*/ 347 h 474"/>
                <a:gd name="T58" fmla="*/ 273 w 407"/>
                <a:gd name="T59" fmla="*/ 417 h 474"/>
                <a:gd name="T60" fmla="*/ 278 w 407"/>
                <a:gd name="T61" fmla="*/ 415 h 474"/>
                <a:gd name="T62" fmla="*/ 284 w 407"/>
                <a:gd name="T63" fmla="*/ 415 h 474"/>
                <a:gd name="T64" fmla="*/ 291 w 407"/>
                <a:gd name="T65" fmla="*/ 419 h 474"/>
                <a:gd name="T66" fmla="*/ 293 w 407"/>
                <a:gd name="T67" fmla="*/ 425 h 474"/>
                <a:gd name="T68" fmla="*/ 294 w 407"/>
                <a:gd name="T69" fmla="*/ 432 h 474"/>
                <a:gd name="T70" fmla="*/ 298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4 w 407"/>
                <a:gd name="T85" fmla="*/ 462 h 474"/>
                <a:gd name="T86" fmla="*/ 359 w 407"/>
                <a:gd name="T87" fmla="*/ 451 h 474"/>
                <a:gd name="T88" fmla="*/ 361 w 407"/>
                <a:gd name="T89" fmla="*/ 445 h 474"/>
                <a:gd name="T90" fmla="*/ 359 w 407"/>
                <a:gd name="T91" fmla="*/ 432 h 474"/>
                <a:gd name="T92" fmla="*/ 356 w 407"/>
                <a:gd name="T93" fmla="*/ 426 h 474"/>
                <a:gd name="T94" fmla="*/ 348 w 407"/>
                <a:gd name="T95" fmla="*/ 415 h 474"/>
                <a:gd name="T96" fmla="*/ 337 w 407"/>
                <a:gd name="T97" fmla="*/ 406 h 474"/>
                <a:gd name="T98" fmla="*/ 329 w 407"/>
                <a:gd name="T99" fmla="*/ 398 h 474"/>
                <a:gd name="T100" fmla="*/ 328 w 407"/>
                <a:gd name="T101" fmla="*/ 394 h 474"/>
                <a:gd name="T102" fmla="*/ 328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3" y="79"/>
                  </a:lnTo>
                  <a:lnTo>
                    <a:pt x="333" y="79"/>
                  </a:lnTo>
                  <a:lnTo>
                    <a:pt x="328" y="76"/>
                  </a:lnTo>
                  <a:lnTo>
                    <a:pt x="322" y="75"/>
                  </a:lnTo>
                  <a:lnTo>
                    <a:pt x="321" y="75"/>
                  </a:lnTo>
                  <a:lnTo>
                    <a:pt x="321" y="75"/>
                  </a:lnTo>
                  <a:lnTo>
                    <a:pt x="319" y="76"/>
                  </a:lnTo>
                  <a:lnTo>
                    <a:pt x="315" y="77"/>
                  </a:lnTo>
                  <a:lnTo>
                    <a:pt x="313" y="79"/>
                  </a:lnTo>
                  <a:lnTo>
                    <a:pt x="312" y="82"/>
                  </a:lnTo>
                  <a:lnTo>
                    <a:pt x="312" y="82"/>
                  </a:lnTo>
                  <a:lnTo>
                    <a:pt x="309" y="87"/>
                  </a:lnTo>
                  <a:lnTo>
                    <a:pt x="308" y="95"/>
                  </a:lnTo>
                  <a:lnTo>
                    <a:pt x="308" y="95"/>
                  </a:lnTo>
                  <a:lnTo>
                    <a:pt x="307" y="107"/>
                  </a:lnTo>
                  <a:lnTo>
                    <a:pt x="305" y="114"/>
                  </a:lnTo>
                  <a:lnTo>
                    <a:pt x="301" y="119"/>
                  </a:lnTo>
                  <a:lnTo>
                    <a:pt x="301" y="119"/>
                  </a:lnTo>
                  <a:lnTo>
                    <a:pt x="298" y="124"/>
                  </a:lnTo>
                  <a:lnTo>
                    <a:pt x="294" y="129"/>
                  </a:lnTo>
                  <a:lnTo>
                    <a:pt x="288" y="131"/>
                  </a:lnTo>
                  <a:lnTo>
                    <a:pt x="284" y="133"/>
                  </a:lnTo>
                  <a:lnTo>
                    <a:pt x="284" y="133"/>
                  </a:lnTo>
                  <a:lnTo>
                    <a:pt x="278" y="135"/>
                  </a:lnTo>
                  <a:lnTo>
                    <a:pt x="272" y="135"/>
                  </a:lnTo>
                  <a:lnTo>
                    <a:pt x="266" y="133"/>
                  </a:lnTo>
                  <a:lnTo>
                    <a:pt x="261" y="131"/>
                  </a:lnTo>
                  <a:lnTo>
                    <a:pt x="261" y="131"/>
                  </a:lnTo>
                  <a:lnTo>
                    <a:pt x="257" y="128"/>
                  </a:lnTo>
                  <a:lnTo>
                    <a:pt x="253" y="124"/>
                  </a:lnTo>
                  <a:lnTo>
                    <a:pt x="250" y="119"/>
                  </a:lnTo>
                  <a:lnTo>
                    <a:pt x="247" y="114"/>
                  </a:lnTo>
                  <a:lnTo>
                    <a:pt x="247" y="114"/>
                  </a:lnTo>
                  <a:lnTo>
                    <a:pt x="246" y="108"/>
                  </a:lnTo>
                  <a:lnTo>
                    <a:pt x="247" y="102"/>
                  </a:lnTo>
                  <a:lnTo>
                    <a:pt x="249" y="96"/>
                  </a:lnTo>
                  <a:lnTo>
                    <a:pt x="251" y="90"/>
                  </a:lnTo>
                  <a:lnTo>
                    <a:pt x="251" y="90"/>
                  </a:lnTo>
                  <a:lnTo>
                    <a:pt x="254" y="84"/>
                  </a:lnTo>
                  <a:lnTo>
                    <a:pt x="259" y="80"/>
                  </a:lnTo>
                  <a:lnTo>
                    <a:pt x="268" y="72"/>
                  </a:lnTo>
                  <a:lnTo>
                    <a:pt x="268" y="72"/>
                  </a:lnTo>
                  <a:lnTo>
                    <a:pt x="274" y="67"/>
                  </a:lnTo>
                  <a:lnTo>
                    <a:pt x="278" y="62"/>
                  </a:lnTo>
                  <a:lnTo>
                    <a:pt x="278" y="62"/>
                  </a:lnTo>
                  <a:lnTo>
                    <a:pt x="279" y="60"/>
                  </a:lnTo>
                  <a:lnTo>
                    <a:pt x="280" y="56"/>
                  </a:lnTo>
                  <a:lnTo>
                    <a:pt x="280" y="54"/>
                  </a:lnTo>
                  <a:lnTo>
                    <a:pt x="279" y="51"/>
                  </a:lnTo>
                  <a:lnTo>
                    <a:pt x="279" y="51"/>
                  </a:lnTo>
                  <a:lnTo>
                    <a:pt x="275" y="46"/>
                  </a:lnTo>
                  <a:lnTo>
                    <a:pt x="271" y="42"/>
                  </a:lnTo>
                  <a:lnTo>
                    <a:pt x="195" y="0"/>
                  </a:lnTo>
                  <a:lnTo>
                    <a:pt x="0" y="112"/>
                  </a:lnTo>
                  <a:lnTo>
                    <a:pt x="0" y="347"/>
                  </a:lnTo>
                  <a:lnTo>
                    <a:pt x="197" y="460"/>
                  </a:lnTo>
                  <a:lnTo>
                    <a:pt x="273" y="417"/>
                  </a:lnTo>
                  <a:lnTo>
                    <a:pt x="273" y="417"/>
                  </a:lnTo>
                  <a:lnTo>
                    <a:pt x="278" y="415"/>
                  </a:lnTo>
                  <a:lnTo>
                    <a:pt x="284" y="415"/>
                  </a:lnTo>
                  <a:lnTo>
                    <a:pt x="284" y="415"/>
                  </a:lnTo>
                  <a:lnTo>
                    <a:pt x="288" y="416"/>
                  </a:lnTo>
                  <a:lnTo>
                    <a:pt x="291" y="419"/>
                  </a:lnTo>
                  <a:lnTo>
                    <a:pt x="291" y="419"/>
                  </a:lnTo>
                  <a:lnTo>
                    <a:pt x="293" y="425"/>
                  </a:lnTo>
                  <a:lnTo>
                    <a:pt x="294" y="432"/>
                  </a:lnTo>
                  <a:lnTo>
                    <a:pt x="294" y="432"/>
                  </a:lnTo>
                  <a:lnTo>
                    <a:pt x="295" y="444"/>
                  </a:lnTo>
                  <a:lnTo>
                    <a:pt x="298" y="451"/>
                  </a:lnTo>
                  <a:lnTo>
                    <a:pt x="301" y="458"/>
                  </a:lnTo>
                  <a:lnTo>
                    <a:pt x="301" y="458"/>
                  </a:lnTo>
                  <a:lnTo>
                    <a:pt x="305"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4" y="462"/>
                  </a:lnTo>
                  <a:lnTo>
                    <a:pt x="357" y="457"/>
                  </a:lnTo>
                  <a:lnTo>
                    <a:pt x="359" y="451"/>
                  </a:lnTo>
                  <a:lnTo>
                    <a:pt x="359" y="451"/>
                  </a:lnTo>
                  <a:lnTo>
                    <a:pt x="361" y="445"/>
                  </a:lnTo>
                  <a:lnTo>
                    <a:pt x="361" y="438"/>
                  </a:lnTo>
                  <a:lnTo>
                    <a:pt x="359" y="432"/>
                  </a:lnTo>
                  <a:lnTo>
                    <a:pt x="356" y="426"/>
                  </a:lnTo>
                  <a:lnTo>
                    <a:pt x="356" y="426"/>
                  </a:lnTo>
                  <a:lnTo>
                    <a:pt x="352" y="420"/>
                  </a:lnTo>
                  <a:lnTo>
                    <a:pt x="348" y="415"/>
                  </a:lnTo>
                  <a:lnTo>
                    <a:pt x="337" y="406"/>
                  </a:lnTo>
                  <a:lnTo>
                    <a:pt x="337" y="406"/>
                  </a:lnTo>
                  <a:lnTo>
                    <a:pt x="333" y="402"/>
                  </a:lnTo>
                  <a:lnTo>
                    <a:pt x="329" y="398"/>
                  </a:lnTo>
                  <a:lnTo>
                    <a:pt x="329" y="398"/>
                  </a:lnTo>
                  <a:lnTo>
                    <a:pt x="328" y="394"/>
                  </a:lnTo>
                  <a:lnTo>
                    <a:pt x="328" y="389"/>
                  </a:lnTo>
                  <a:lnTo>
                    <a:pt x="328" y="389"/>
                  </a:lnTo>
                  <a:lnTo>
                    <a:pt x="331" y="385"/>
                  </a:lnTo>
                  <a:lnTo>
                    <a:pt x="336" y="382"/>
                  </a:lnTo>
                  <a:lnTo>
                    <a:pt x="336" y="382"/>
                  </a:lnTo>
                  <a:close/>
                </a:path>
              </a:pathLst>
            </a:custGeom>
            <a:solidFill>
              <a:srgbClr val="327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563" tIns="25781" rIns="51563" bIns="25781" numCol="1" anchor="t" anchorCtr="0" compatLnSpc="1">
              <a:prstTxWarp prst="textNoShape">
                <a:avLst/>
              </a:prstTxWarp>
            </a:bodyPr>
            <a:lstStyle/>
            <a:p>
              <a:endParaRPr lang="en-US" sz="1015" dirty="0"/>
            </a:p>
          </p:txBody>
        </p:sp>
        <p:sp>
          <p:nvSpPr>
            <p:cNvPr id="47" name="Rectangle 50"/>
            <p:cNvSpPr>
              <a:spLocks noChangeArrowheads="1"/>
            </p:cNvSpPr>
            <p:nvPr/>
          </p:nvSpPr>
          <p:spPr bwMode="auto">
            <a:xfrm>
              <a:off x="3304764" y="4459706"/>
              <a:ext cx="512083" cy="26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ts val="733"/>
                </a:lnSpc>
              </a:pPr>
              <a:r>
                <a:rPr lang="en-US" altLang="en-US" sz="1400" b="1" dirty="0">
                  <a:solidFill>
                    <a:srgbClr val="FFFFFF"/>
                  </a:solidFill>
                </a:rPr>
                <a:t>Excel</a:t>
              </a:r>
            </a:p>
            <a:p>
              <a:pPr algn="ctr">
                <a:lnSpc>
                  <a:spcPts val="733"/>
                </a:lnSpc>
              </a:pPr>
              <a:endParaRPr lang="en-US" altLang="en-US" sz="1400" b="1" dirty="0">
                <a:solidFill>
                  <a:srgbClr val="FFFFFF"/>
                </a:solidFill>
              </a:endParaRPr>
            </a:p>
            <a:p>
              <a:pPr algn="ctr">
                <a:lnSpc>
                  <a:spcPts val="733"/>
                </a:lnSpc>
              </a:pPr>
              <a:r>
                <a:rPr lang="en-US" altLang="en-US" sz="1400" b="1" dirty="0">
                  <a:solidFill>
                    <a:srgbClr val="FFFFFF"/>
                  </a:solidFill>
                </a:rPr>
                <a:t>Add-in</a:t>
              </a:r>
              <a:endParaRPr lang="en-US" altLang="en-US" sz="1400" b="1" dirty="0"/>
            </a:p>
          </p:txBody>
        </p:sp>
      </p:grpSp>
      <p:pic>
        <p:nvPicPr>
          <p:cNvPr id="51" name="Picture 50"/>
          <p:cNvPicPr>
            <a:picLocks noChangeAspect="1"/>
          </p:cNvPicPr>
          <p:nvPr/>
        </p:nvPicPr>
        <p:blipFill>
          <a:blip r:embed="rId7"/>
          <a:stretch>
            <a:fillRect/>
          </a:stretch>
        </p:blipFill>
        <p:spPr>
          <a:xfrm>
            <a:off x="136877" y="1411406"/>
            <a:ext cx="4501426" cy="1423424"/>
          </a:xfrm>
          <a:prstGeom prst="rect">
            <a:avLst/>
          </a:prstGeom>
        </p:spPr>
      </p:pic>
      <p:sp>
        <p:nvSpPr>
          <p:cNvPr id="52" name="TextBox 51"/>
          <p:cNvSpPr txBox="1"/>
          <p:nvPr/>
        </p:nvSpPr>
        <p:spPr>
          <a:xfrm>
            <a:off x="6451691" y="4858861"/>
            <a:ext cx="1190033" cy="523220"/>
          </a:xfrm>
          <a:prstGeom prst="rect">
            <a:avLst/>
          </a:prstGeom>
          <a:noFill/>
        </p:spPr>
        <p:txBody>
          <a:bodyPr wrap="square" rtlCol="0">
            <a:spAutoFit/>
          </a:bodyPr>
          <a:lstStyle/>
          <a:p>
            <a:pPr algn="r"/>
            <a:r>
              <a:rPr lang="en-US" sz="1400" dirty="0">
                <a:cs typeface="Arial" pitchFamily="34" charset="0"/>
              </a:rPr>
              <a:t>Batch Applications</a:t>
            </a:r>
          </a:p>
        </p:txBody>
      </p:sp>
    </p:spTree>
    <p:extLst>
      <p:ext uri="{BB962C8B-B14F-4D97-AF65-F5344CB8AC3E}">
        <p14:creationId xmlns:p14="http://schemas.microsoft.com/office/powerpoint/2010/main" val="394656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F841-E2D0-C087-0E28-577FA3F3E683}"/>
              </a:ext>
            </a:extLst>
          </p:cNvPr>
          <p:cNvSpPr>
            <a:spLocks noGrp="1"/>
          </p:cNvSpPr>
          <p:nvPr>
            <p:ph type="title"/>
          </p:nvPr>
        </p:nvSpPr>
        <p:spPr/>
        <p:txBody>
          <a:bodyPr/>
          <a:lstStyle/>
          <a:p>
            <a:r>
              <a:rPr lang="en-US" dirty="0"/>
              <a:t>Convert MATLAB to C/C++ with </a:t>
            </a:r>
            <a:r>
              <a:rPr lang="en-US" dirty="0">
                <a:hlinkClick r:id="rId2"/>
              </a:rPr>
              <a:t>MATLAB Coder</a:t>
            </a:r>
            <a:endParaRPr lang="en-US" dirty="0"/>
          </a:p>
        </p:txBody>
      </p:sp>
      <p:pic>
        <p:nvPicPr>
          <p:cNvPr id="6" name="Picture 5" descr="L-Membrane_CMYK_Master_Smal.gif">
            <a:extLst>
              <a:ext uri="{FF2B5EF4-FFF2-40B4-BE49-F238E27FC236}">
                <a16:creationId xmlns:a16="http://schemas.microsoft.com/office/drawing/2014/main" id="{9ED435AF-FE47-25FE-C4DE-8EE4023BDBBC}"/>
              </a:ext>
            </a:extLst>
          </p:cNvPr>
          <p:cNvPicPr>
            <a:picLocks noChangeAspect="1"/>
          </p:cNvPicPr>
          <p:nvPr/>
        </p:nvPicPr>
        <p:blipFill>
          <a:blip r:embed="rId3" cstate="print"/>
          <a:stretch>
            <a:fillRect/>
          </a:stretch>
        </p:blipFill>
        <p:spPr>
          <a:xfrm>
            <a:off x="1600200" y="1096210"/>
            <a:ext cx="1277554" cy="1153347"/>
          </a:xfrm>
          <a:prstGeom prst="rect">
            <a:avLst/>
          </a:prstGeom>
        </p:spPr>
      </p:pic>
      <p:pic>
        <p:nvPicPr>
          <p:cNvPr id="8" name="Picture 7">
            <a:extLst>
              <a:ext uri="{FF2B5EF4-FFF2-40B4-BE49-F238E27FC236}">
                <a16:creationId xmlns:a16="http://schemas.microsoft.com/office/drawing/2014/main" id="{5BCCD704-154B-E4C6-7FB0-7C8AFF082DED}"/>
              </a:ext>
            </a:extLst>
          </p:cNvPr>
          <p:cNvPicPr>
            <a:picLocks noChangeAspect="1"/>
          </p:cNvPicPr>
          <p:nvPr/>
        </p:nvPicPr>
        <p:blipFill>
          <a:blip r:embed="rId4"/>
          <a:stretch>
            <a:fillRect/>
          </a:stretch>
        </p:blipFill>
        <p:spPr>
          <a:xfrm>
            <a:off x="5076533" y="1068457"/>
            <a:ext cx="2038932" cy="1447800"/>
          </a:xfrm>
          <a:prstGeom prst="rect">
            <a:avLst/>
          </a:prstGeom>
        </p:spPr>
      </p:pic>
      <p:pic>
        <p:nvPicPr>
          <p:cNvPr id="10" name="Picture 9">
            <a:extLst>
              <a:ext uri="{FF2B5EF4-FFF2-40B4-BE49-F238E27FC236}">
                <a16:creationId xmlns:a16="http://schemas.microsoft.com/office/drawing/2014/main" id="{722D261F-D7BD-ABE3-8CD2-B0A035A6C7CB}"/>
              </a:ext>
            </a:extLst>
          </p:cNvPr>
          <p:cNvPicPr>
            <a:picLocks noChangeAspect="1"/>
          </p:cNvPicPr>
          <p:nvPr/>
        </p:nvPicPr>
        <p:blipFill>
          <a:blip r:embed="rId5"/>
          <a:stretch>
            <a:fillRect/>
          </a:stretch>
        </p:blipFill>
        <p:spPr>
          <a:xfrm>
            <a:off x="121402" y="2362200"/>
            <a:ext cx="11949195" cy="4168501"/>
          </a:xfrm>
          <a:prstGeom prst="rect">
            <a:avLst/>
          </a:prstGeom>
        </p:spPr>
      </p:pic>
      <p:pic>
        <p:nvPicPr>
          <p:cNvPr id="11" name="Picture 6" descr="Image result for c/C++">
            <a:extLst>
              <a:ext uri="{FF2B5EF4-FFF2-40B4-BE49-F238E27FC236}">
                <a16:creationId xmlns:a16="http://schemas.microsoft.com/office/drawing/2014/main" id="{D3F14A68-9F88-D00A-02DD-906B0D8A5D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0200" y="1051371"/>
            <a:ext cx="1549983" cy="1464886"/>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DD45A-0597-6CFF-7FDB-D606A8F0AA5E}"/>
              </a:ext>
            </a:extLst>
          </p:cNvPr>
          <p:cNvPicPr>
            <a:picLocks noChangeAspect="1"/>
          </p:cNvPicPr>
          <p:nvPr/>
        </p:nvPicPr>
        <p:blipFill>
          <a:blip r:embed="rId2"/>
          <a:stretch>
            <a:fillRect/>
          </a:stretch>
        </p:blipFill>
        <p:spPr>
          <a:xfrm>
            <a:off x="6781800" y="1143000"/>
            <a:ext cx="5410200" cy="5410200"/>
          </a:xfrm>
          <a:prstGeom prst="rect">
            <a:avLst/>
          </a:prstGeom>
        </p:spPr>
      </p:pic>
      <p:pic>
        <p:nvPicPr>
          <p:cNvPr id="6" name="Picture 5" descr="A person standing in a room&#10;&#10;Description automatically generated">
            <a:extLst>
              <a:ext uri="{FF2B5EF4-FFF2-40B4-BE49-F238E27FC236}">
                <a16:creationId xmlns:a16="http://schemas.microsoft.com/office/drawing/2014/main" id="{5B220D5D-A7C7-EA74-DDA7-44F21824A2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4666" r="-1"/>
          <a:stretch/>
        </p:blipFill>
        <p:spPr>
          <a:xfrm>
            <a:off x="457200" y="2859075"/>
            <a:ext cx="6477001" cy="3122506"/>
          </a:xfrm>
          <a:prstGeom prst="rect">
            <a:avLst/>
          </a:prstGeom>
          <a:gradFill flip="none" rotWithShape="1">
            <a:gsLst>
              <a:gs pos="44000">
                <a:schemeClr val="tx1"/>
              </a:gs>
              <a:gs pos="0">
                <a:schemeClr val="bg1">
                  <a:lumMod val="95000"/>
                </a:schemeClr>
              </a:gs>
              <a:gs pos="99000">
                <a:schemeClr val="tx1"/>
              </a:gs>
            </a:gsLst>
            <a:lin ang="16200000" scaled="1"/>
            <a:tileRect/>
          </a:gradFill>
        </p:spPr>
      </p:pic>
      <p:sp>
        <p:nvSpPr>
          <p:cNvPr id="2" name="Title 1">
            <a:extLst>
              <a:ext uri="{FF2B5EF4-FFF2-40B4-BE49-F238E27FC236}">
                <a16:creationId xmlns:a16="http://schemas.microsoft.com/office/drawing/2014/main" id="{29EFD5C2-D4A7-C06A-467D-D6926C23D3B2}"/>
              </a:ext>
            </a:extLst>
          </p:cNvPr>
          <p:cNvSpPr>
            <a:spLocks noGrp="1"/>
          </p:cNvSpPr>
          <p:nvPr>
            <p:ph type="title"/>
          </p:nvPr>
        </p:nvSpPr>
        <p:spPr/>
        <p:txBody>
          <a:bodyPr/>
          <a:lstStyle/>
          <a:p>
            <a:r>
              <a:rPr lang="en-US" dirty="0"/>
              <a:t>Become a MATLAB Student Ambassador</a:t>
            </a:r>
          </a:p>
        </p:txBody>
      </p:sp>
      <p:sp>
        <p:nvSpPr>
          <p:cNvPr id="3" name="Content Placeholder 2">
            <a:extLst>
              <a:ext uri="{FF2B5EF4-FFF2-40B4-BE49-F238E27FC236}">
                <a16:creationId xmlns:a16="http://schemas.microsoft.com/office/drawing/2014/main" id="{E6C9DAB5-A958-9107-7A08-74A59C68CD95}"/>
              </a:ext>
            </a:extLst>
          </p:cNvPr>
          <p:cNvSpPr>
            <a:spLocks noGrp="1"/>
          </p:cNvSpPr>
          <p:nvPr>
            <p:ph sz="half" idx="1"/>
          </p:nvPr>
        </p:nvSpPr>
        <p:spPr>
          <a:xfrm>
            <a:off x="457201" y="1676401"/>
            <a:ext cx="6477000" cy="1524000"/>
          </a:xfrm>
          <a:gradFill>
            <a:gsLst>
              <a:gs pos="44000">
                <a:schemeClr val="tx1"/>
              </a:gs>
              <a:gs pos="0">
                <a:schemeClr val="tx1">
                  <a:lumMod val="50000"/>
                  <a:lumOff val="50000"/>
                  <a:alpha val="52000"/>
                </a:schemeClr>
              </a:gs>
              <a:gs pos="99000">
                <a:schemeClr val="tx1"/>
              </a:gs>
            </a:gsLst>
            <a:lin ang="16200000" scaled="1"/>
          </a:gradFill>
        </p:spPr>
        <p:txBody>
          <a:bodyPr/>
          <a:lstStyle/>
          <a:p>
            <a:pPr marL="0" indent="0">
              <a:buNone/>
            </a:pPr>
            <a:r>
              <a:rPr lang="en-US" b="1" dirty="0">
                <a:solidFill>
                  <a:schemeClr val="bg1"/>
                </a:solidFill>
              </a:rPr>
              <a:t>We’re hiring </a:t>
            </a:r>
            <a:r>
              <a:rPr lang="en-US" dirty="0">
                <a:solidFill>
                  <a:schemeClr val="bg1"/>
                </a:solidFill>
              </a:rPr>
              <a:t>on-campus self-starters to spread awareness of MATLAB and Simulink by organizing fun events and building active online communities.</a:t>
            </a:r>
          </a:p>
        </p:txBody>
      </p:sp>
      <p:sp>
        <p:nvSpPr>
          <p:cNvPr id="9" name="TextBox 8">
            <a:extLst>
              <a:ext uri="{FF2B5EF4-FFF2-40B4-BE49-F238E27FC236}">
                <a16:creationId xmlns:a16="http://schemas.microsoft.com/office/drawing/2014/main" id="{6FB403D2-D102-1B72-ED4D-87CAA404CD12}"/>
              </a:ext>
            </a:extLst>
          </p:cNvPr>
          <p:cNvSpPr txBox="1"/>
          <p:nvPr/>
        </p:nvSpPr>
        <p:spPr>
          <a:xfrm>
            <a:off x="8724900" y="1143000"/>
            <a:ext cx="1524000" cy="400110"/>
          </a:xfrm>
          <a:prstGeom prst="rect">
            <a:avLst/>
          </a:prstGeom>
          <a:solidFill>
            <a:schemeClr val="accent2"/>
          </a:solidFill>
          <a:ln>
            <a:noFill/>
          </a:ln>
        </p:spPr>
        <p:txBody>
          <a:bodyPr wrap="square" rtlCol="0">
            <a:spAutoFit/>
          </a:bodyPr>
          <a:lstStyle/>
          <a:p>
            <a:r>
              <a:rPr lang="en-US" sz="2000" dirty="0">
                <a:solidFill>
                  <a:schemeClr val="bg1"/>
                </a:solidFill>
                <a:latin typeface="Arial" pitchFamily="34" charset="0"/>
                <a:cs typeface="Arial" pitchFamily="34" charset="0"/>
              </a:rPr>
              <a:t>Apply here!</a:t>
            </a:r>
          </a:p>
        </p:txBody>
      </p:sp>
      <p:sp>
        <p:nvSpPr>
          <p:cNvPr id="12" name="TextBox 11">
            <a:extLst>
              <a:ext uri="{FF2B5EF4-FFF2-40B4-BE49-F238E27FC236}">
                <a16:creationId xmlns:a16="http://schemas.microsoft.com/office/drawing/2014/main" id="{458C3F2A-823B-3EEB-1FCA-E8F9D68B8CD4}"/>
              </a:ext>
            </a:extLst>
          </p:cNvPr>
          <p:cNvSpPr txBox="1"/>
          <p:nvPr/>
        </p:nvSpPr>
        <p:spPr>
          <a:xfrm>
            <a:off x="7696200" y="6057781"/>
            <a:ext cx="3581400" cy="800219"/>
          </a:xfrm>
          <a:prstGeom prst="rect">
            <a:avLst/>
          </a:prstGeom>
          <a:noFill/>
        </p:spPr>
        <p:txBody>
          <a:bodyPr wrap="square">
            <a:spAutoFit/>
          </a:bodyPr>
          <a:lstStyle/>
          <a:p>
            <a:r>
              <a:rPr lang="en-US" sz="2800" dirty="0">
                <a:hlinkClick r:id="rId4"/>
              </a:rPr>
              <a:t>http://bit.ly/3Q646Y1</a:t>
            </a:r>
            <a:endParaRPr lang="en-US" sz="2800" dirty="0"/>
          </a:p>
          <a:p>
            <a:endParaRPr lang="en-US" dirty="0"/>
          </a:p>
        </p:txBody>
      </p:sp>
      <p:sp>
        <p:nvSpPr>
          <p:cNvPr id="14" name="TextBox 13">
            <a:extLst>
              <a:ext uri="{FF2B5EF4-FFF2-40B4-BE49-F238E27FC236}">
                <a16:creationId xmlns:a16="http://schemas.microsoft.com/office/drawing/2014/main" id="{FC34A7F9-8E53-B875-2FED-BB465BF243BB}"/>
              </a:ext>
            </a:extLst>
          </p:cNvPr>
          <p:cNvSpPr txBox="1"/>
          <p:nvPr/>
        </p:nvSpPr>
        <p:spPr>
          <a:xfrm>
            <a:off x="1905000" y="6042540"/>
            <a:ext cx="3124200" cy="400110"/>
          </a:xfrm>
          <a:prstGeom prst="rect">
            <a:avLst/>
          </a:prstGeom>
          <a:noFill/>
        </p:spPr>
        <p:txBody>
          <a:bodyPr wrap="square" rtlCol="0">
            <a:spAutoFit/>
          </a:bodyPr>
          <a:lstStyle/>
          <a:p>
            <a:r>
              <a:rPr lang="en-US" sz="2000" dirty="0">
                <a:latin typeface="Arial" pitchFamily="34" charset="0"/>
                <a:cs typeface="Arial" pitchFamily="34" charset="0"/>
              </a:rPr>
              <a:t>(For UCSB students only)</a:t>
            </a:r>
          </a:p>
        </p:txBody>
      </p:sp>
    </p:spTree>
    <p:extLst>
      <p:ext uri="{BB962C8B-B14F-4D97-AF65-F5344CB8AC3E}">
        <p14:creationId xmlns:p14="http://schemas.microsoft.com/office/powerpoint/2010/main" val="2100337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F841-E2D0-C087-0E28-577FA3F3E683}"/>
              </a:ext>
            </a:extLst>
          </p:cNvPr>
          <p:cNvSpPr>
            <a:spLocks noGrp="1"/>
          </p:cNvSpPr>
          <p:nvPr>
            <p:ph type="title"/>
          </p:nvPr>
        </p:nvSpPr>
        <p:spPr/>
        <p:txBody>
          <a:bodyPr/>
          <a:lstStyle/>
          <a:p>
            <a:r>
              <a:rPr lang="en-US" dirty="0"/>
              <a:t>Call C/C++ from Python with </a:t>
            </a:r>
            <a:r>
              <a:rPr lang="en-US" dirty="0">
                <a:hlinkClick r:id="rId2"/>
              </a:rPr>
              <a:t>CTYPES</a:t>
            </a:r>
            <a:endParaRPr lang="en-US" dirty="0"/>
          </a:p>
        </p:txBody>
      </p:sp>
      <p:sp>
        <p:nvSpPr>
          <p:cNvPr id="3" name="Content Placeholder 2">
            <a:extLst>
              <a:ext uri="{FF2B5EF4-FFF2-40B4-BE49-F238E27FC236}">
                <a16:creationId xmlns:a16="http://schemas.microsoft.com/office/drawing/2014/main" id="{D91CB84B-A4D2-4734-4B3C-2E30E4110A33}"/>
              </a:ext>
            </a:extLst>
          </p:cNvPr>
          <p:cNvSpPr>
            <a:spLocks noGrp="1"/>
          </p:cNvSpPr>
          <p:nvPr>
            <p:ph idx="1"/>
          </p:nvPr>
        </p:nvSpPr>
        <p:spPr>
          <a:xfrm>
            <a:off x="304800" y="1295400"/>
            <a:ext cx="5105398" cy="5181600"/>
          </a:xfrm>
          <a:solidFill>
            <a:schemeClr val="tx1">
              <a:lumMod val="85000"/>
              <a:lumOff val="15000"/>
            </a:schemeClr>
          </a:solidFill>
        </p:spPr>
        <p:txBody>
          <a:bodyPr/>
          <a:lstStyle/>
          <a:p>
            <a:pPr marL="0" indent="0">
              <a:buNone/>
            </a:pPr>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ctypes</a:t>
            </a:r>
            <a:endParaRPr lang="en-US" sz="1600" b="0" dirty="0">
              <a:solidFill>
                <a:srgbClr val="D4D4D4"/>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os</a:t>
            </a:r>
            <a:endParaRPr lang="en-US" sz="1600" b="0" dirty="0">
              <a:solidFill>
                <a:srgbClr val="D4D4D4"/>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math</a:t>
            </a:r>
            <a:endParaRPr lang="en-US" sz="1600" b="0" dirty="0">
              <a:solidFill>
                <a:srgbClr val="D4D4D4"/>
              </a:solidFill>
              <a:effectLst/>
              <a:latin typeface="Consolas" panose="020B0609020204030204" pitchFamily="49" charset="0"/>
            </a:endParaRP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Load DLL into memory.  </a:t>
            </a:r>
            <a:endParaRPr lang="en-US" sz="1600" b="0" dirty="0">
              <a:solidFill>
                <a:srgbClr val="D4D4D4"/>
              </a:solidFill>
              <a:effectLst/>
              <a:latin typeface="Consolas" panose="020B0609020204030204" pitchFamily="49" charset="0"/>
            </a:endParaRPr>
          </a:p>
          <a:p>
            <a:pPr marL="0" indent="0">
              <a:buNone/>
            </a:pPr>
            <a:r>
              <a:rPr lang="en-US" sz="1600" b="0" dirty="0">
                <a:solidFill>
                  <a:srgbClr val="9CDCFE"/>
                </a:solidFill>
                <a:effectLst/>
                <a:latin typeface="Consolas" panose="020B0609020204030204" pitchFamily="49" charset="0"/>
              </a:rPr>
              <a:t>root</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os</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path</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dirname</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__file__</a:t>
            </a:r>
            <a:r>
              <a:rPr lang="en-US" sz="1600" b="0" dirty="0">
                <a:solidFill>
                  <a:srgbClr val="D4D4D4"/>
                </a:solidFill>
                <a:effectLst/>
                <a:latin typeface="Consolas" panose="020B0609020204030204" pitchFamily="49" charset="0"/>
              </a:rPr>
              <a:t>)</a:t>
            </a:r>
          </a:p>
          <a:p>
            <a:pPr marL="0" indent="0">
              <a:buNone/>
            </a:pPr>
            <a:r>
              <a:rPr lang="en-US" sz="1600" b="0" dirty="0" err="1">
                <a:solidFill>
                  <a:srgbClr val="9CDCFE"/>
                </a:solidFill>
                <a:effectLst/>
                <a:latin typeface="Consolas" panose="020B0609020204030204" pitchFamily="49" charset="0"/>
              </a:rPr>
              <a:t>libpath</a:t>
            </a:r>
            <a:r>
              <a:rPr lang="en-US" sz="1600" b="0" dirty="0">
                <a:solidFill>
                  <a:srgbClr val="D4D4D4"/>
                </a:solidFill>
                <a:effectLst/>
                <a:latin typeface="Consolas" panose="020B0609020204030204" pitchFamily="49" charset="0"/>
              </a:rPr>
              <a:t> = </a:t>
            </a:r>
            <a:r>
              <a:rPr lang="en-US" sz="1600" b="0" dirty="0">
                <a:solidFill>
                  <a:srgbClr val="9CDCFE"/>
                </a:solidFill>
                <a:effectLst/>
                <a:latin typeface="Consolas" panose="020B0609020204030204" pitchFamily="49" charset="0"/>
              </a:rPr>
              <a:t>root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"/nnlib.dll"</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9CDCFE"/>
                </a:solidFill>
                <a:effectLst/>
                <a:latin typeface="Consolas" panose="020B0609020204030204" pitchFamily="49" charset="0"/>
              </a:rPr>
              <a:t>nnlib</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ctypes</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cdll</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LoadLibrary</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libpath</a:t>
            </a:r>
            <a:r>
              <a:rPr lang="en-US" sz="1600" b="0" dirty="0">
                <a:solidFill>
                  <a:srgbClr val="D4D4D4"/>
                </a:solidFill>
                <a:effectLst/>
                <a:latin typeface="Consolas" panose="020B0609020204030204" pitchFamily="49" charset="0"/>
              </a:rPr>
              <a:t>)</a:t>
            </a: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Define argument and result types</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9CDCFE"/>
                </a:solidFill>
                <a:effectLst/>
                <a:latin typeface="Consolas" panose="020B0609020204030204" pitchFamily="49" charset="0"/>
              </a:rPr>
              <a:t>nnlib</a:t>
            </a:r>
            <a:r>
              <a:rPr lang="en-US" sz="1600" b="0" dirty="0" err="1">
                <a:solidFill>
                  <a:srgbClr val="D4D4D4"/>
                </a:solidFill>
                <a:effectLst/>
                <a:latin typeface="Consolas" panose="020B0609020204030204" pitchFamily="49" charset="0"/>
              </a:rPr>
              <a:t>.neuralFit.</a:t>
            </a:r>
            <a:r>
              <a:rPr lang="en-US" sz="1600" b="0" dirty="0" err="1">
                <a:solidFill>
                  <a:srgbClr val="9CDCFE"/>
                </a:solidFill>
                <a:effectLst/>
                <a:latin typeface="Consolas" panose="020B0609020204030204" pitchFamily="49" charset="0"/>
              </a:rPr>
              <a:t>argtypes</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ctypes</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c_double</a:t>
            </a:r>
            <a:r>
              <a:rPr lang="en-US" sz="1600" b="0" dirty="0">
                <a:solidFill>
                  <a:srgbClr val="D4D4D4"/>
                </a:solidFill>
                <a:effectLst/>
                <a:latin typeface="Consolas" panose="020B0609020204030204" pitchFamily="49" charset="0"/>
              </a:rPr>
              <a:t>]</a:t>
            </a:r>
          </a:p>
          <a:p>
            <a:pPr marL="0" indent="0">
              <a:buNone/>
            </a:pPr>
            <a:r>
              <a:rPr lang="en-US" sz="1600" b="0" dirty="0" err="1">
                <a:solidFill>
                  <a:srgbClr val="9CDCFE"/>
                </a:solidFill>
                <a:effectLst/>
                <a:latin typeface="Consolas" panose="020B0609020204030204" pitchFamily="49" charset="0"/>
              </a:rPr>
              <a:t>nnlib</a:t>
            </a:r>
            <a:r>
              <a:rPr lang="en-US" sz="1600" b="0" dirty="0" err="1">
                <a:solidFill>
                  <a:srgbClr val="D4D4D4"/>
                </a:solidFill>
                <a:effectLst/>
                <a:latin typeface="Consolas" panose="020B0609020204030204" pitchFamily="49" charset="0"/>
              </a:rPr>
              <a:t>.neuralFit.</a:t>
            </a:r>
            <a:r>
              <a:rPr lang="en-US" sz="1600" b="0" dirty="0" err="1">
                <a:solidFill>
                  <a:srgbClr val="9CDCFE"/>
                </a:solidFill>
                <a:effectLst/>
                <a:latin typeface="Consolas" panose="020B0609020204030204" pitchFamily="49" charset="0"/>
              </a:rPr>
              <a:t>restype</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ctypes</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c_double</a:t>
            </a:r>
            <a:endParaRPr lang="en-US" sz="1600" b="0" dirty="0">
              <a:solidFill>
                <a:srgbClr val="D4D4D4"/>
              </a:solidFill>
              <a:effectLst/>
              <a:latin typeface="Consolas" panose="020B0609020204030204" pitchFamily="49" charset="0"/>
            </a:endParaRP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Call library</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9CDCFE"/>
                </a:solidFill>
                <a:effectLst/>
                <a:latin typeface="Consolas" panose="020B0609020204030204" pitchFamily="49" charset="0"/>
              </a:rPr>
              <a:t>xlist</a:t>
            </a:r>
            <a:r>
              <a:rPr lang="en-US" sz="1600" b="0" dirty="0">
                <a:solidFill>
                  <a:srgbClr val="D4D4D4"/>
                </a:solidFill>
                <a:effectLst/>
                <a:latin typeface="Consolas" panose="020B0609020204030204" pitchFamily="49" charset="0"/>
              </a:rPr>
              <a:t> = [</a:t>
            </a:r>
            <a:r>
              <a:rPr lang="en-US" sz="1600" b="0" dirty="0">
                <a:solidFill>
                  <a:srgbClr val="B5CEA8"/>
                </a:solidFill>
                <a:effectLst/>
                <a:latin typeface="Consolas" panose="020B0609020204030204" pitchFamily="49" charset="0"/>
              </a:rPr>
              <a:t>10.0</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math</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pi</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math</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exp</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9</a:t>
            </a:r>
            <a:r>
              <a:rPr lang="en-US" sz="1600" b="0" dirty="0">
                <a:solidFill>
                  <a:srgbClr val="D4D4D4"/>
                </a:solidFill>
                <a:effectLst/>
                <a:latin typeface="Consolas" panose="020B0609020204030204" pitchFamily="49" charset="0"/>
              </a:rPr>
              <a:t>]</a:t>
            </a:r>
          </a:p>
          <a:p>
            <a:pPr marL="0" indent="0">
              <a:buNone/>
            </a:pPr>
            <a:r>
              <a:rPr lang="en-US" sz="1600" b="0" dirty="0">
                <a:solidFill>
                  <a:srgbClr val="C586C0"/>
                </a:solidFill>
                <a:effectLst/>
                <a:latin typeface="Consolas" panose="020B0609020204030204" pitchFamily="49" charset="0"/>
              </a:rPr>
              <a:t>for</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xlist</a:t>
            </a:r>
            <a:r>
              <a:rPr lang="en-US" sz="1600" b="0" dirty="0">
                <a:solidFill>
                  <a:srgbClr val="D4D4D4"/>
                </a:solidFill>
                <a:effectLst/>
                <a:latin typeface="Consolas" panose="020B0609020204030204" pitchFamily="49" charset="0"/>
              </a:rPr>
              <a:t>:</a:t>
            </a:r>
          </a:p>
          <a:p>
            <a:pPr marL="0" indent="0">
              <a:buNone/>
            </a:pP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D4D4D4"/>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nnlib</a:t>
            </a:r>
            <a:r>
              <a:rPr lang="en-US" sz="1600" b="0" dirty="0" err="1">
                <a:solidFill>
                  <a:srgbClr val="D4D4D4"/>
                </a:solidFill>
                <a:effectLst/>
                <a:latin typeface="Consolas" panose="020B0609020204030204" pitchFamily="49" charset="0"/>
              </a:rPr>
              <a:t>.neuralFit</a:t>
            </a:r>
            <a:r>
              <a:rPr lang="en-US" sz="1600" b="0" dirty="0">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ctypes</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c_double</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D4D4D4"/>
                </a:solidFill>
                <a:effectLst/>
                <a:latin typeface="Consolas" panose="020B0609020204030204" pitchFamily="49" charset="0"/>
              </a:rPr>
              <a:t>))</a:t>
            </a:r>
          </a:p>
          <a:p>
            <a:pPr marL="0" indent="0">
              <a:buNone/>
            </a:pPr>
            <a:r>
              <a:rPr lang="en-US" sz="1600" b="0" dirty="0">
                <a:solidFill>
                  <a:srgbClr val="D4D4D4"/>
                </a:solidFill>
                <a:effectLst/>
                <a:latin typeface="Consolas" panose="020B0609020204030204" pitchFamily="49" charset="0"/>
              </a:rPr>
              <a:t>  </a:t>
            </a:r>
            <a:r>
              <a:rPr lang="en-US" sz="1600" b="0" dirty="0">
                <a:solidFill>
                  <a:srgbClr val="DCDCAA"/>
                </a:solidFill>
                <a:effectLst/>
                <a:latin typeface="Consolas" panose="020B0609020204030204" pitchFamily="49" charset="0"/>
              </a:rPr>
              <a:t>print</a:t>
            </a:r>
            <a:r>
              <a:rPr lang="en-US" sz="1600" b="0" dirty="0">
                <a:solidFill>
                  <a:srgbClr val="D4D4D4"/>
                </a:solidFill>
                <a:effectLst/>
                <a:latin typeface="Consolas" panose="020B0609020204030204" pitchFamily="49" charset="0"/>
              </a:rPr>
              <a:t>(</a:t>
            </a:r>
            <a:r>
              <a:rPr lang="en-US" sz="1600" b="0" dirty="0" err="1">
                <a:solidFill>
                  <a:srgbClr val="569CD6"/>
                </a:solidFill>
                <a:effectLst/>
                <a:latin typeface="Consolas" panose="020B0609020204030204" pitchFamily="49" charset="0"/>
              </a:rPr>
              <a:t>f</a:t>
            </a:r>
            <a:r>
              <a:rPr lang="en-US" sz="1600" b="0" dirty="0" err="1">
                <a:solidFill>
                  <a:srgbClr val="CE9178"/>
                </a:solidFill>
                <a:effectLst/>
                <a:latin typeface="Consolas" panose="020B0609020204030204" pitchFamily="49" charset="0"/>
              </a:rPr>
              <a:t>"nn</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x</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 = </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y</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97BA91C-1BC4-56F8-4851-5F004772CB0C}"/>
              </a:ext>
            </a:extLst>
          </p:cNvPr>
          <p:cNvSpPr txBox="1"/>
          <p:nvPr/>
        </p:nvSpPr>
        <p:spPr>
          <a:xfrm>
            <a:off x="6734175" y="3286036"/>
            <a:ext cx="5181600" cy="1200329"/>
          </a:xfrm>
          <a:prstGeom prst="rect">
            <a:avLst/>
          </a:prstGeom>
          <a:solidFill>
            <a:schemeClr val="tx1"/>
          </a:solidFill>
        </p:spPr>
        <p:txBody>
          <a:bodyPr wrap="square">
            <a:spAutoFit/>
          </a:bodyPr>
          <a:lstStyle/>
          <a:p>
            <a:r>
              <a:rPr lang="en-US" dirty="0" err="1">
                <a:solidFill>
                  <a:schemeClr val="bg2"/>
                </a:solidFill>
              </a:rPr>
              <a:t>nn</a:t>
            </a:r>
            <a:r>
              <a:rPr lang="en-US" dirty="0">
                <a:solidFill>
                  <a:schemeClr val="bg2"/>
                </a:solidFill>
              </a:rPr>
              <a:t>(10.0) = 4.949738417671168</a:t>
            </a:r>
          </a:p>
          <a:p>
            <a:r>
              <a:rPr lang="en-US" dirty="0" err="1">
                <a:solidFill>
                  <a:schemeClr val="bg2"/>
                </a:solidFill>
              </a:rPr>
              <a:t>nn</a:t>
            </a:r>
            <a:r>
              <a:rPr lang="en-US" dirty="0">
                <a:solidFill>
                  <a:schemeClr val="bg2"/>
                </a:solidFill>
              </a:rPr>
              <a:t>(3.141592653589793) = 7.639815444463722</a:t>
            </a:r>
          </a:p>
          <a:p>
            <a:r>
              <a:rPr lang="en-US" dirty="0" err="1">
                <a:solidFill>
                  <a:schemeClr val="bg2"/>
                </a:solidFill>
              </a:rPr>
              <a:t>nn</a:t>
            </a:r>
            <a:r>
              <a:rPr lang="en-US" dirty="0">
                <a:solidFill>
                  <a:schemeClr val="bg2"/>
                </a:solidFill>
              </a:rPr>
              <a:t>(2.718281828459045) = 8.199234641809783</a:t>
            </a:r>
          </a:p>
          <a:p>
            <a:r>
              <a:rPr lang="en-US" dirty="0" err="1">
                <a:solidFill>
                  <a:schemeClr val="bg2"/>
                </a:solidFill>
              </a:rPr>
              <a:t>nn</a:t>
            </a:r>
            <a:r>
              <a:rPr lang="en-US" dirty="0">
                <a:solidFill>
                  <a:schemeClr val="bg2"/>
                </a:solidFill>
              </a:rPr>
              <a:t>(-9) = -0.5897364132582217</a:t>
            </a:r>
          </a:p>
        </p:txBody>
      </p:sp>
      <p:sp>
        <p:nvSpPr>
          <p:cNvPr id="10" name="Arrow: Right 9">
            <a:extLst>
              <a:ext uri="{FF2B5EF4-FFF2-40B4-BE49-F238E27FC236}">
                <a16:creationId xmlns:a16="http://schemas.microsoft.com/office/drawing/2014/main" id="{60708EF4-11C6-68FF-0ABC-25F1917DC45C}"/>
              </a:ext>
            </a:extLst>
          </p:cNvPr>
          <p:cNvSpPr/>
          <p:nvPr/>
        </p:nvSpPr>
        <p:spPr>
          <a:xfrm>
            <a:off x="5767386" y="3733800"/>
            <a:ext cx="60960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64729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ACBDD2-B2F5-4B55-985D-759A70F0EB8F}"/>
              </a:ext>
            </a:extLst>
          </p:cNvPr>
          <p:cNvPicPr>
            <a:picLocks noChangeAspect="1"/>
          </p:cNvPicPr>
          <p:nvPr/>
        </p:nvPicPr>
        <p:blipFill>
          <a:blip r:embed="rId4"/>
          <a:stretch>
            <a:fillRect/>
          </a:stretch>
        </p:blipFill>
        <p:spPr>
          <a:xfrm>
            <a:off x="7912537" y="2933825"/>
            <a:ext cx="3428571" cy="1000000"/>
          </a:xfrm>
          <a:prstGeom prst="rect">
            <a:avLst/>
          </a:prstGeom>
        </p:spPr>
      </p:pic>
      <p:pic>
        <p:nvPicPr>
          <p:cNvPr id="8" name="Picture 7">
            <a:extLst>
              <a:ext uri="{FF2B5EF4-FFF2-40B4-BE49-F238E27FC236}">
                <a16:creationId xmlns:a16="http://schemas.microsoft.com/office/drawing/2014/main" id="{15A81865-60A9-4D7E-BE0F-474E6C1B375D}"/>
              </a:ext>
            </a:extLst>
          </p:cNvPr>
          <p:cNvPicPr>
            <a:picLocks noChangeAspect="1"/>
          </p:cNvPicPr>
          <p:nvPr/>
        </p:nvPicPr>
        <p:blipFill>
          <a:blip r:embed="rId5"/>
          <a:stretch>
            <a:fillRect/>
          </a:stretch>
        </p:blipFill>
        <p:spPr>
          <a:xfrm>
            <a:off x="7931584" y="1476375"/>
            <a:ext cx="3409524" cy="980952"/>
          </a:xfrm>
          <a:prstGeom prst="rect">
            <a:avLst/>
          </a:prstGeom>
        </p:spPr>
      </p:pic>
      <p:sp>
        <p:nvSpPr>
          <p:cNvPr id="2" name="Title 1"/>
          <p:cNvSpPr>
            <a:spLocks noGrp="1"/>
          </p:cNvSpPr>
          <p:nvPr>
            <p:ph type="title"/>
          </p:nvPr>
        </p:nvSpPr>
        <p:spPr/>
        <p:txBody>
          <a:bodyPr/>
          <a:lstStyle/>
          <a:p>
            <a:r>
              <a:rPr lang="en-US" dirty="0"/>
              <a:t>Summary: Using MATLAB with Python</a:t>
            </a:r>
          </a:p>
        </p:txBody>
      </p:sp>
      <p:sp>
        <p:nvSpPr>
          <p:cNvPr id="4" name="Content Placeholder 2">
            <a:extLst>
              <a:ext uri="{FF2B5EF4-FFF2-40B4-BE49-F238E27FC236}">
                <a16:creationId xmlns:a16="http://schemas.microsoft.com/office/drawing/2014/main" id="{79AF2C3D-22BC-4E6C-9BE4-1AA7D17C1D32}"/>
              </a:ext>
            </a:extLst>
          </p:cNvPr>
          <p:cNvSpPr txBox="1">
            <a:spLocks/>
          </p:cNvSpPr>
          <p:nvPr/>
        </p:nvSpPr>
        <p:spPr>
          <a:xfrm>
            <a:off x="609601" y="1600200"/>
            <a:ext cx="6888649" cy="4648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596" dirty="0"/>
              <a:t>Calling IT-managed libraries in Python from MATLAB and Simulink</a:t>
            </a:r>
          </a:p>
          <a:p>
            <a:pPr marL="0" indent="0">
              <a:buNone/>
            </a:pPr>
            <a:endParaRPr lang="en-US" sz="2596" dirty="0"/>
          </a:p>
          <a:p>
            <a:r>
              <a:rPr lang="en-US" sz="2596" dirty="0"/>
              <a:t>Calling MATLAB’s analytics from Python</a:t>
            </a:r>
            <a:endParaRPr lang="en-US" dirty="0"/>
          </a:p>
          <a:p>
            <a:pPr marL="0" indent="0">
              <a:buNone/>
            </a:pPr>
            <a:endParaRPr lang="en-US" dirty="0"/>
          </a:p>
          <a:p>
            <a:r>
              <a:rPr lang="en-US" sz="2596" dirty="0"/>
              <a:t>Packaging MATLAB applications for deployment with Python</a:t>
            </a:r>
            <a:endParaRPr lang="en-US" sz="2196" dirty="0"/>
          </a:p>
          <a:p>
            <a:pPr lvl="1"/>
            <a:r>
              <a:rPr lang="en-US" sz="2196" dirty="0">
                <a:solidFill>
                  <a:srgbClr val="176DAD"/>
                </a:solidFill>
              </a:rPr>
              <a:t>Desktop: MATLAB Compiler SDK</a:t>
            </a:r>
          </a:p>
          <a:p>
            <a:pPr lvl="1"/>
            <a:r>
              <a:rPr lang="en-US" sz="2196" dirty="0">
                <a:solidFill>
                  <a:srgbClr val="176DAD"/>
                </a:solidFill>
              </a:rPr>
              <a:t>Enterprise: MATLAB Production Server</a:t>
            </a:r>
          </a:p>
          <a:p>
            <a:pPr lvl="1"/>
            <a:r>
              <a:rPr lang="en-US" sz="2196" dirty="0">
                <a:solidFill>
                  <a:srgbClr val="176DAD"/>
                </a:solidFill>
              </a:rPr>
              <a:t>Desktop, Embedded: C/C++ Code Generation</a:t>
            </a:r>
          </a:p>
        </p:txBody>
      </p:sp>
      <p:pic>
        <p:nvPicPr>
          <p:cNvPr id="7" name="Picture 6">
            <a:extLst>
              <a:ext uri="{FF2B5EF4-FFF2-40B4-BE49-F238E27FC236}">
                <a16:creationId xmlns:a16="http://schemas.microsoft.com/office/drawing/2014/main" id="{6D34649E-1152-4EF4-8806-7CEC01CD5843}"/>
              </a:ext>
            </a:extLst>
          </p:cNvPr>
          <p:cNvPicPr>
            <a:picLocks noChangeAspect="1"/>
          </p:cNvPicPr>
          <p:nvPr/>
        </p:nvPicPr>
        <p:blipFill>
          <a:blip r:embed="rId6"/>
          <a:stretch>
            <a:fillRect/>
          </a:stretch>
        </p:blipFill>
        <p:spPr>
          <a:xfrm>
            <a:off x="7469679" y="4391273"/>
            <a:ext cx="4314286" cy="1238095"/>
          </a:xfrm>
          <a:prstGeom prst="rect">
            <a:avLst/>
          </a:prstGeom>
        </p:spPr>
      </p:pic>
    </p:spTree>
    <p:custDataLst>
      <p:tags r:id="rId1"/>
    </p:custDataLst>
    <p:extLst>
      <p:ext uri="{BB962C8B-B14F-4D97-AF65-F5344CB8AC3E}">
        <p14:creationId xmlns:p14="http://schemas.microsoft.com/office/powerpoint/2010/main" val="3382339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Additional Resources</a:t>
            </a:r>
          </a:p>
        </p:txBody>
      </p:sp>
      <p:sp>
        <p:nvSpPr>
          <p:cNvPr id="5" name="Rectangle 3"/>
          <p:cNvSpPr>
            <a:spLocks noGrp="1" noChangeArrowheads="1"/>
          </p:cNvSpPr>
          <p:nvPr>
            <p:ph idx="1"/>
          </p:nvPr>
        </p:nvSpPr>
        <p:spPr>
          <a:xfrm>
            <a:off x="685800" y="1219200"/>
            <a:ext cx="9829800" cy="5181600"/>
          </a:xfrm>
        </p:spPr>
        <p:txBody>
          <a:bodyPr/>
          <a:lstStyle/>
          <a:p>
            <a:r>
              <a:rPr lang="en-US" dirty="0"/>
              <a:t>MATLAB and Python</a:t>
            </a:r>
          </a:p>
          <a:p>
            <a:pPr lvl="1"/>
            <a:r>
              <a:rPr lang="en-US" dirty="0">
                <a:hlinkClick r:id="rId3"/>
              </a:rPr>
              <a:t>https://www.mathworks.com/solutions/matlab-and-python.html</a:t>
            </a:r>
            <a:endParaRPr lang="en-US" dirty="0"/>
          </a:p>
          <a:p>
            <a:r>
              <a:rPr lang="en-US" dirty="0"/>
              <a:t>Predictive Analytics</a:t>
            </a:r>
          </a:p>
          <a:p>
            <a:pPr lvl="1"/>
            <a:r>
              <a:rPr lang="en-US" u="sng" dirty="0">
                <a:hlinkClick r:id="rId4"/>
              </a:rPr>
              <a:t>https://www.mathworks.com/discovery/predictive-analytics.html</a:t>
            </a:r>
            <a:endParaRPr lang="en-GB" dirty="0"/>
          </a:p>
          <a:p>
            <a:r>
              <a:rPr lang="en-US" dirty="0"/>
              <a:t>Deep Learning </a:t>
            </a:r>
          </a:p>
          <a:p>
            <a:pPr lvl="1"/>
            <a:r>
              <a:rPr lang="en-US" dirty="0">
                <a:hlinkClick r:id="rId5"/>
              </a:rPr>
              <a:t>https://www.mathworks.com/discovery/deep-learning.html</a:t>
            </a:r>
            <a:endParaRPr lang="en-US" dirty="0"/>
          </a:p>
          <a:p>
            <a:pPr lvl="1"/>
            <a:endParaRPr lang="en-US" dirty="0"/>
          </a:p>
          <a:p>
            <a:pPr lvl="1"/>
            <a:endParaRPr lang="en-US" i="1" dirty="0"/>
          </a:p>
          <a:p>
            <a:endParaRPr lang="en-US" i="1" dirty="0"/>
          </a:p>
          <a:p>
            <a:endParaRPr lang="en-US" i="1" dirty="0"/>
          </a:p>
          <a:p>
            <a:pPr lvl="2"/>
            <a:endParaRPr lang="en-US" dirty="0"/>
          </a:p>
          <a:p>
            <a:pPr lvl="1"/>
            <a:endParaRPr lang="en-US" dirty="0"/>
          </a:p>
          <a:p>
            <a:pPr lvl="2"/>
            <a:endParaRPr lang="en-US" dirty="0"/>
          </a:p>
          <a:p>
            <a:pPr lvl="1"/>
            <a:endParaRPr lang="en-US" dirty="0"/>
          </a:p>
        </p:txBody>
      </p:sp>
      <p:pic>
        <p:nvPicPr>
          <p:cNvPr id="3" name="Picture 2">
            <a:extLst>
              <a:ext uri="{FF2B5EF4-FFF2-40B4-BE49-F238E27FC236}">
                <a16:creationId xmlns:a16="http://schemas.microsoft.com/office/drawing/2014/main" id="{4AAD6F89-B26E-41EC-BAB2-4F17AF8198C0}"/>
              </a:ext>
            </a:extLst>
          </p:cNvPr>
          <p:cNvPicPr>
            <a:picLocks noChangeAspect="1"/>
          </p:cNvPicPr>
          <p:nvPr/>
        </p:nvPicPr>
        <p:blipFill>
          <a:blip r:embed="rId6"/>
          <a:stretch>
            <a:fillRect/>
          </a:stretch>
        </p:blipFill>
        <p:spPr>
          <a:xfrm>
            <a:off x="4388644" y="4191000"/>
            <a:ext cx="6705600" cy="2450571"/>
          </a:xfrm>
          <a:prstGeom prst="rect">
            <a:avLst/>
          </a:prstGeom>
          <a:effectLst>
            <a:outerShdw blurRad="292100" dist="139700" dir="2700000" algn="ctr" rotWithShape="0">
              <a:srgbClr val="000000">
                <a:alpha val="65000"/>
              </a:srgbClr>
            </a:outerShdw>
          </a:effectLst>
        </p:spPr>
      </p:pic>
      <p:pic>
        <p:nvPicPr>
          <p:cNvPr id="6" name="Picture 5">
            <a:extLst>
              <a:ext uri="{FF2B5EF4-FFF2-40B4-BE49-F238E27FC236}">
                <a16:creationId xmlns:a16="http://schemas.microsoft.com/office/drawing/2014/main" id="{43738588-581D-4723-9796-6A18CE2BA38A}"/>
              </a:ext>
            </a:extLst>
          </p:cNvPr>
          <p:cNvPicPr>
            <a:picLocks noChangeAspect="1"/>
          </p:cNvPicPr>
          <p:nvPr/>
        </p:nvPicPr>
        <p:blipFill>
          <a:blip r:embed="rId7"/>
          <a:stretch>
            <a:fillRect/>
          </a:stretch>
        </p:blipFill>
        <p:spPr>
          <a:xfrm>
            <a:off x="7157136" y="3886200"/>
            <a:ext cx="4662488" cy="2441730"/>
          </a:xfrm>
          <a:prstGeom prst="rect">
            <a:avLst/>
          </a:prstGeom>
          <a:effectLst>
            <a:outerShdw blurRad="292100" dist="139700" dir="2700000" algn="ctr" rotWithShape="0">
              <a:srgbClr val="000000">
                <a:alpha val="65000"/>
              </a:srgbClr>
            </a:outerShdw>
          </a:effectLst>
        </p:spPr>
      </p:pic>
      <p:pic>
        <p:nvPicPr>
          <p:cNvPr id="9" name="Picture 8">
            <a:extLst>
              <a:ext uri="{FF2B5EF4-FFF2-40B4-BE49-F238E27FC236}">
                <a16:creationId xmlns:a16="http://schemas.microsoft.com/office/drawing/2014/main" id="{C40D924D-8C4C-4B85-9E6A-BF0940C84D67}"/>
              </a:ext>
            </a:extLst>
          </p:cNvPr>
          <p:cNvPicPr>
            <a:picLocks noChangeAspect="1"/>
          </p:cNvPicPr>
          <p:nvPr/>
        </p:nvPicPr>
        <p:blipFill>
          <a:blip r:embed="rId8"/>
          <a:stretch>
            <a:fillRect/>
          </a:stretch>
        </p:blipFill>
        <p:spPr>
          <a:xfrm>
            <a:off x="579122" y="4038600"/>
            <a:ext cx="3076522" cy="2514600"/>
          </a:xfrm>
          <a:prstGeom prst="rect">
            <a:avLst/>
          </a:prstGeom>
          <a:effectLst>
            <a:outerShdw blurRad="292100" dist="139700" dir="2700000" algn="ctr" rotWithShape="0">
              <a:srgbClr val="000000">
                <a:alpha val="65000"/>
              </a:srgbClr>
            </a:outerShdw>
          </a:effectLst>
        </p:spPr>
      </p:pic>
    </p:spTree>
    <p:extLst>
      <p:ext uri="{BB962C8B-B14F-4D97-AF65-F5344CB8AC3E}">
        <p14:creationId xmlns:p14="http://schemas.microsoft.com/office/powerpoint/2010/main" val="1742463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38312" y="386389"/>
            <a:ext cx="8077200" cy="990600"/>
          </a:xfrm>
        </p:spPr>
        <p:txBody>
          <a:bodyPr/>
          <a:lstStyle/>
          <a:p>
            <a:r>
              <a:rPr lang="en-US" dirty="0"/>
              <a:t>Instant Technical Support</a:t>
            </a:r>
          </a:p>
        </p:txBody>
      </p:sp>
      <p:pic>
        <p:nvPicPr>
          <p:cNvPr id="1026" name="Picture 2" descr="image001">
            <a:extLst>
              <a:ext uri="{FF2B5EF4-FFF2-40B4-BE49-F238E27FC236}">
                <a16:creationId xmlns:a16="http://schemas.microsoft.com/office/drawing/2014/main" id="{CA1170CF-EF86-4D75-83BE-9FBBA9C01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931" y="1175339"/>
            <a:ext cx="8124490" cy="1830116"/>
          </a:xfrm>
          <a:prstGeom prst="rect">
            <a:avLst/>
          </a:prstGeom>
          <a:noFill/>
          <a:ln>
            <a:noFill/>
          </a:ln>
          <a:effectLst>
            <a:outerShdw blurRad="88900" dist="50800" dir="2700000" algn="ctr" rotWithShape="0">
              <a:srgbClr val="000000">
                <a:alpha val="4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image002">
            <a:extLst>
              <a:ext uri="{FF2B5EF4-FFF2-40B4-BE49-F238E27FC236}">
                <a16:creationId xmlns:a16="http://schemas.microsoft.com/office/drawing/2014/main" id="{5A891664-7DEA-4F9C-8674-CD19A397E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495800"/>
            <a:ext cx="8175153" cy="2028932"/>
          </a:xfrm>
          <a:prstGeom prst="rect">
            <a:avLst/>
          </a:prstGeom>
          <a:noFill/>
          <a:ln>
            <a:noFill/>
          </a:ln>
          <a:effectLst>
            <a:outerShdw blurRad="88900" dist="50800" dir="2700000" algn="ctr" rotWithShape="0">
              <a:srgbClr val="000000">
                <a:alpha val="4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eft Arrow 63">
            <a:extLst>
              <a:ext uri="{FF2B5EF4-FFF2-40B4-BE49-F238E27FC236}">
                <a16:creationId xmlns:a16="http://schemas.microsoft.com/office/drawing/2014/main" id="{BB3577FD-D182-416C-80ED-2C2F05DBF2C0}"/>
              </a:ext>
            </a:extLst>
          </p:cNvPr>
          <p:cNvSpPr/>
          <p:nvPr/>
        </p:nvSpPr>
        <p:spPr>
          <a:xfrm rot="16200000">
            <a:off x="5580381" y="3600153"/>
            <a:ext cx="1281590" cy="357303"/>
          </a:xfrm>
          <a:prstGeom prst="leftArrow">
            <a:avLst/>
          </a:prstGeom>
          <a:solidFill>
            <a:srgbClr val="12568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699355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Membrane_CMYK_Master_Smal.gif"/>
          <p:cNvPicPr>
            <a:picLocks noChangeAspect="1"/>
          </p:cNvPicPr>
          <p:nvPr/>
        </p:nvPicPr>
        <p:blipFill>
          <a:blip r:embed="rId3" cstate="print"/>
          <a:stretch>
            <a:fillRect/>
          </a:stretch>
        </p:blipFill>
        <p:spPr>
          <a:xfrm>
            <a:off x="5029201" y="1513181"/>
            <a:ext cx="2133600" cy="1926166"/>
          </a:xfrm>
          <a:prstGeom prst="rect">
            <a:avLst/>
          </a:prstGeom>
        </p:spPr>
      </p:pic>
    </p:spTree>
    <p:extLst>
      <p:ext uri="{BB962C8B-B14F-4D97-AF65-F5344CB8AC3E}">
        <p14:creationId xmlns:p14="http://schemas.microsoft.com/office/powerpoint/2010/main" val="63266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dark&#10;&#10;Description automatically generated">
            <a:extLst>
              <a:ext uri="{FF2B5EF4-FFF2-40B4-BE49-F238E27FC236}">
                <a16:creationId xmlns:a16="http://schemas.microsoft.com/office/drawing/2014/main" id="{1E7A5B79-988B-F747-B715-78A6DC460171}"/>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21417" y="1415940"/>
            <a:ext cx="5587996" cy="5015226"/>
          </a:xfrm>
          <a:prstGeom prst="rect">
            <a:avLst/>
          </a:prstGeom>
        </p:spPr>
      </p:pic>
      <p:sp>
        <p:nvSpPr>
          <p:cNvPr id="2" name="Title 1">
            <a:extLst>
              <a:ext uri="{FF2B5EF4-FFF2-40B4-BE49-F238E27FC236}">
                <a16:creationId xmlns:a16="http://schemas.microsoft.com/office/drawing/2014/main" id="{1D315D53-A6D2-6544-AEEE-24573E7A7410}"/>
              </a:ext>
            </a:extLst>
          </p:cNvPr>
          <p:cNvSpPr>
            <a:spLocks noGrp="1"/>
          </p:cNvSpPr>
          <p:nvPr>
            <p:ph type="title"/>
          </p:nvPr>
        </p:nvSpPr>
        <p:spPr>
          <a:xfrm>
            <a:off x="609602" y="457200"/>
            <a:ext cx="4648198" cy="990600"/>
          </a:xfrm>
        </p:spPr>
        <p:txBody>
          <a:bodyPr/>
          <a:lstStyle/>
          <a:p>
            <a:r>
              <a:rPr lang="en-US" dirty="0"/>
              <a:t>Did you know?</a:t>
            </a:r>
          </a:p>
        </p:txBody>
      </p:sp>
      <p:pic>
        <p:nvPicPr>
          <p:cNvPr id="6" name="Picture 5" descr="A person smiling at camera&#10;&#10;Description automatically generated">
            <a:extLst>
              <a:ext uri="{FF2B5EF4-FFF2-40B4-BE49-F238E27FC236}">
                <a16:creationId xmlns:a16="http://schemas.microsoft.com/office/drawing/2014/main" id="{ACF824CA-BA6B-33C7-2F41-5592BA2883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4" t="11125" r="23985" b="10935"/>
          <a:stretch/>
        </p:blipFill>
        <p:spPr>
          <a:xfrm>
            <a:off x="6623076" y="3253735"/>
            <a:ext cx="1270527" cy="1364839"/>
          </a:xfrm>
          <a:prstGeom prst="flowChartConnector">
            <a:avLst/>
          </a:prstGeom>
        </p:spPr>
      </p:pic>
      <p:pic>
        <p:nvPicPr>
          <p:cNvPr id="8" name="Picture 7" descr="A person smiling at the camera&#10;&#10;Description automatically generated">
            <a:extLst>
              <a:ext uri="{FF2B5EF4-FFF2-40B4-BE49-F238E27FC236}">
                <a16:creationId xmlns:a16="http://schemas.microsoft.com/office/drawing/2014/main" id="{48B90EBE-05F8-F2FF-E36F-1E001D0F90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575" b="10157"/>
          <a:stretch/>
        </p:blipFill>
        <p:spPr>
          <a:xfrm>
            <a:off x="6588229" y="1419155"/>
            <a:ext cx="1340220" cy="1389357"/>
          </a:xfrm>
          <a:prstGeom prst="flowChartConnector">
            <a:avLst/>
          </a:prstGeom>
        </p:spPr>
      </p:pic>
      <p:sp>
        <p:nvSpPr>
          <p:cNvPr id="10" name="TextBox 9">
            <a:extLst>
              <a:ext uri="{FF2B5EF4-FFF2-40B4-BE49-F238E27FC236}">
                <a16:creationId xmlns:a16="http://schemas.microsoft.com/office/drawing/2014/main" id="{80A9393C-3577-A584-41E6-894EE7D52214}"/>
              </a:ext>
            </a:extLst>
          </p:cNvPr>
          <p:cNvSpPr txBox="1"/>
          <p:nvPr/>
        </p:nvSpPr>
        <p:spPr>
          <a:xfrm>
            <a:off x="8011233" y="1513670"/>
            <a:ext cx="2819400" cy="1200329"/>
          </a:xfrm>
          <a:prstGeom prst="rect">
            <a:avLst/>
          </a:prstGeom>
          <a:noFill/>
        </p:spPr>
        <p:txBody>
          <a:bodyPr wrap="square">
            <a:spAutoFit/>
          </a:bodyPr>
          <a:lstStyle/>
          <a:p>
            <a:pPr algn="l"/>
            <a:r>
              <a:rPr lang="en-US" b="1" i="0" dirty="0">
                <a:solidFill>
                  <a:srgbClr val="000000"/>
                </a:solidFill>
                <a:effectLst/>
                <a:latin typeface="Source Sans Pro" panose="020B0503030403020204" pitchFamily="34" charset="0"/>
              </a:rPr>
              <a:t>Kortney Capretta</a:t>
            </a:r>
            <a:endParaRPr lang="en-US" b="0" i="0" dirty="0">
              <a:solidFill>
                <a:srgbClr val="202020"/>
              </a:solidFill>
              <a:effectLst/>
              <a:latin typeface="Source Sans Pro" panose="020B0503030403020204" pitchFamily="34" charset="0"/>
            </a:endParaRPr>
          </a:p>
          <a:p>
            <a:pPr algn="l"/>
            <a:r>
              <a:rPr lang="en-US" b="0" i="1" dirty="0">
                <a:solidFill>
                  <a:srgbClr val="202020"/>
                </a:solidFill>
                <a:effectLst/>
                <a:latin typeface="Source Sans Pro" panose="020B0503030403020204" pitchFamily="34" charset="0"/>
              </a:rPr>
              <a:t>Senior Account Manager </a:t>
            </a:r>
            <a:r>
              <a:rPr lang="en-US" b="0" i="0" dirty="0">
                <a:solidFill>
                  <a:srgbClr val="202020"/>
                </a:solidFill>
                <a:effectLst/>
                <a:latin typeface="Source Sans Pro" panose="020B0503030403020204" pitchFamily="34" charset="0"/>
              </a:rPr>
              <a:t>for your licensing needs</a:t>
            </a:r>
          </a:p>
          <a:p>
            <a:pPr algn="l"/>
            <a:r>
              <a:rPr lang="en-US" b="0" i="0" u="sng" dirty="0">
                <a:solidFill>
                  <a:srgbClr val="000000"/>
                </a:solidFill>
                <a:effectLst/>
                <a:latin typeface="Source Sans Pro" panose="020B0503030403020204" pitchFamily="34" charset="0"/>
                <a:hlinkClick r:id="rId5"/>
              </a:rPr>
              <a:t>kcaprett@mathworks.com</a:t>
            </a:r>
            <a:endParaRPr lang="en-US" b="0" i="0" dirty="0">
              <a:solidFill>
                <a:srgbClr val="202020"/>
              </a:solidFill>
              <a:effectLst/>
              <a:latin typeface="Source Sans Pro" panose="020B0503030403020204" pitchFamily="34" charset="0"/>
            </a:endParaRPr>
          </a:p>
        </p:txBody>
      </p:sp>
      <p:sp>
        <p:nvSpPr>
          <p:cNvPr id="12" name="TextBox 11">
            <a:extLst>
              <a:ext uri="{FF2B5EF4-FFF2-40B4-BE49-F238E27FC236}">
                <a16:creationId xmlns:a16="http://schemas.microsoft.com/office/drawing/2014/main" id="{8709591B-59FB-7AD1-BA35-95A4C0CA7AF2}"/>
              </a:ext>
            </a:extLst>
          </p:cNvPr>
          <p:cNvSpPr txBox="1"/>
          <p:nvPr/>
        </p:nvSpPr>
        <p:spPr>
          <a:xfrm>
            <a:off x="8040541" y="3305331"/>
            <a:ext cx="3583511" cy="1200329"/>
          </a:xfrm>
          <a:prstGeom prst="rect">
            <a:avLst/>
          </a:prstGeom>
          <a:noFill/>
        </p:spPr>
        <p:txBody>
          <a:bodyPr wrap="square">
            <a:spAutoFit/>
          </a:bodyPr>
          <a:lstStyle/>
          <a:p>
            <a:pPr algn="l"/>
            <a:r>
              <a:rPr lang="it-IT" b="1" i="0" dirty="0">
                <a:solidFill>
                  <a:srgbClr val="000000"/>
                </a:solidFill>
                <a:effectLst/>
                <a:latin typeface="Source Sans Pro" panose="020B0503030403020204" pitchFamily="34" charset="0"/>
              </a:rPr>
              <a:t>Esperanza Linares, Ph.D.</a:t>
            </a:r>
            <a:br>
              <a:rPr lang="it-IT" b="0" i="0" dirty="0">
                <a:solidFill>
                  <a:srgbClr val="202020"/>
                </a:solidFill>
                <a:effectLst/>
                <a:latin typeface="Source Sans Pro" panose="020B0503030403020204" pitchFamily="34" charset="0"/>
              </a:rPr>
            </a:br>
            <a:r>
              <a:rPr lang="it-IT" b="0" i="1" dirty="0">
                <a:solidFill>
                  <a:srgbClr val="202020"/>
                </a:solidFill>
                <a:effectLst/>
                <a:latin typeface="Source Sans Pro" panose="020B0503030403020204" pitchFamily="34" charset="0"/>
              </a:rPr>
              <a:t>Senior Customer Success Engineer </a:t>
            </a:r>
            <a:r>
              <a:rPr lang="it-IT" b="0" i="0" dirty="0">
                <a:solidFill>
                  <a:srgbClr val="202020"/>
                </a:solidFill>
                <a:effectLst/>
                <a:latin typeface="Source Sans Pro" panose="020B0503030403020204" pitchFamily="34" charset="0"/>
              </a:rPr>
              <a:t>as your main technical resource </a:t>
            </a:r>
          </a:p>
          <a:p>
            <a:pPr algn="l"/>
            <a:r>
              <a:rPr lang="it-IT" b="0" i="0" u="sng" dirty="0">
                <a:solidFill>
                  <a:srgbClr val="202020"/>
                </a:solidFill>
                <a:effectLst/>
                <a:latin typeface="Source Sans Pro" panose="020B0503030403020204" pitchFamily="34" charset="0"/>
                <a:hlinkClick r:id="rId6"/>
              </a:rPr>
              <a:t>elinares@mathworks.com</a:t>
            </a:r>
            <a:endParaRPr lang="it-IT" b="0" i="0" dirty="0">
              <a:solidFill>
                <a:srgbClr val="202020"/>
              </a:solidFill>
              <a:effectLst/>
              <a:latin typeface="Source Sans Pro" panose="020B0503030403020204" pitchFamily="34" charset="0"/>
            </a:endParaRPr>
          </a:p>
        </p:txBody>
      </p:sp>
      <p:sp>
        <p:nvSpPr>
          <p:cNvPr id="21" name="TextBox 20">
            <a:extLst>
              <a:ext uri="{FF2B5EF4-FFF2-40B4-BE49-F238E27FC236}">
                <a16:creationId xmlns:a16="http://schemas.microsoft.com/office/drawing/2014/main" id="{69844553-B112-3353-5149-EE1D1E1B0F67}"/>
              </a:ext>
            </a:extLst>
          </p:cNvPr>
          <p:cNvSpPr txBox="1"/>
          <p:nvPr/>
        </p:nvSpPr>
        <p:spPr>
          <a:xfrm>
            <a:off x="576222" y="1371600"/>
            <a:ext cx="6053178" cy="5016758"/>
          </a:xfrm>
          <a:prstGeom prst="rect">
            <a:avLst/>
          </a:prstGeom>
          <a:noFill/>
        </p:spPr>
        <p:txBody>
          <a:bodyPr wrap="square" rtlCol="0">
            <a:spAutoFit/>
          </a:bodyPr>
          <a:lstStyle/>
          <a:p>
            <a:pPr algn="l"/>
            <a:r>
              <a:rPr lang="en-US" sz="2000" b="0" i="0" dirty="0">
                <a:effectLst/>
                <a:latin typeface="Source Sans Pro" panose="020B0503030403020204" pitchFamily="34" charset="0"/>
              </a:rPr>
              <a:t>As part of UCSB's MATLAB Campus Wide License, MathWorks engineers are available to support:</a:t>
            </a:r>
          </a:p>
          <a:p>
            <a:pPr algn="l"/>
            <a:endParaRPr lang="en-US" sz="2000" b="0" i="0" dirty="0">
              <a:effectLst/>
              <a:latin typeface="Source Sans Pro" panose="020B0503030403020204" pitchFamily="34" charset="0"/>
            </a:endParaRPr>
          </a:p>
          <a:p>
            <a:pPr algn="l"/>
            <a:r>
              <a:rPr lang="en-US" sz="2000" b="1" i="0" dirty="0">
                <a:effectLst/>
                <a:latin typeface="Source Sans Pro" panose="020B0503030403020204" pitchFamily="34" charset="0"/>
              </a:rPr>
              <a:t>	</a:t>
            </a:r>
            <a:r>
              <a:rPr lang="en-US" sz="2000" b="1" i="0" dirty="0">
                <a:solidFill>
                  <a:srgbClr val="0076A8"/>
                </a:solidFill>
                <a:effectLst/>
                <a:latin typeface="Source Sans Pro" panose="020B0503030403020204" pitchFamily="34" charset="0"/>
              </a:rPr>
              <a:t>Teaching:</a:t>
            </a:r>
            <a:r>
              <a:rPr lang="en-US" sz="2000" b="0" i="0" dirty="0">
                <a:effectLst/>
                <a:latin typeface="Source Sans Pro" panose="020B0503030403020204" pitchFamily="34" charset="0"/>
              </a:rPr>
              <a:t> Help you integrate MATLAB 	teaching tools into the course curriculum </a:t>
            </a:r>
          </a:p>
          <a:p>
            <a:pPr algn="l"/>
            <a:endParaRPr lang="en-US" sz="2000" b="0" i="0" dirty="0">
              <a:effectLst/>
              <a:latin typeface="Source Sans Pro" panose="020B0503030403020204" pitchFamily="34" charset="0"/>
            </a:endParaRPr>
          </a:p>
          <a:p>
            <a:pPr algn="l"/>
            <a:r>
              <a:rPr lang="en-US" sz="2000" b="1" i="0" dirty="0">
                <a:effectLst/>
                <a:latin typeface="Source Sans Pro" panose="020B0503030403020204" pitchFamily="34" charset="0"/>
              </a:rPr>
              <a:t>	</a:t>
            </a:r>
            <a:r>
              <a:rPr lang="en-US" sz="2000" b="1" i="0" dirty="0">
                <a:solidFill>
                  <a:srgbClr val="0076A8"/>
                </a:solidFill>
                <a:effectLst/>
                <a:latin typeface="Source Sans Pro" panose="020B0503030403020204" pitchFamily="34" charset="0"/>
              </a:rPr>
              <a:t>Research: </a:t>
            </a:r>
            <a:r>
              <a:rPr lang="en-US" sz="2000" b="0" i="0" dirty="0">
                <a:effectLst/>
                <a:latin typeface="Source Sans Pro" panose="020B0503030403020204" pitchFamily="34" charset="0"/>
              </a:rPr>
              <a:t>Explore how you can use 	MATLAB in your research projects </a:t>
            </a:r>
          </a:p>
          <a:p>
            <a:pPr algn="l"/>
            <a:endParaRPr lang="en-US" sz="2000" b="0" i="0" dirty="0">
              <a:effectLst/>
              <a:latin typeface="Source Sans Pro" panose="020B0503030403020204" pitchFamily="34" charset="0"/>
            </a:endParaRPr>
          </a:p>
          <a:p>
            <a:pPr algn="l"/>
            <a:r>
              <a:rPr lang="en-US" sz="2000" b="1" i="0" dirty="0">
                <a:effectLst/>
                <a:latin typeface="Source Sans Pro" panose="020B0503030403020204" pitchFamily="34" charset="0"/>
              </a:rPr>
              <a:t>	</a:t>
            </a:r>
            <a:r>
              <a:rPr lang="en-US" sz="2000" b="1" i="0" dirty="0">
                <a:solidFill>
                  <a:srgbClr val="0076A8"/>
                </a:solidFill>
                <a:effectLst/>
                <a:latin typeface="Source Sans Pro" panose="020B0503030403020204" pitchFamily="34" charset="0"/>
              </a:rPr>
              <a:t>Learning: </a:t>
            </a:r>
            <a:r>
              <a:rPr lang="en-US" sz="2000" b="0" i="0" dirty="0">
                <a:effectLst/>
                <a:latin typeface="Source Sans Pro" panose="020B0503030403020204" pitchFamily="34" charset="0"/>
              </a:rPr>
              <a:t>Arrange seminars, workshops, 	and guest lectures on relevant topics</a:t>
            </a:r>
          </a:p>
          <a:p>
            <a:pPr algn="l"/>
            <a:endParaRPr lang="en-US" sz="2000" b="0" i="0" dirty="0">
              <a:effectLst/>
              <a:latin typeface="Source Sans Pro" panose="020B0503030403020204" pitchFamily="34" charset="0"/>
            </a:endParaRPr>
          </a:p>
          <a:p>
            <a:pPr algn="l"/>
            <a:r>
              <a:rPr lang="en-US" sz="2000" b="1" i="0" dirty="0">
                <a:effectLst/>
                <a:latin typeface="Source Sans Pro" panose="020B0503030403020204" pitchFamily="34" charset="0"/>
              </a:rPr>
              <a:t>	</a:t>
            </a:r>
            <a:r>
              <a:rPr lang="en-US" sz="2000" b="1" i="0" dirty="0">
                <a:solidFill>
                  <a:srgbClr val="0076A8"/>
                </a:solidFill>
                <a:effectLst/>
                <a:latin typeface="Source Sans Pro" panose="020B0503030403020204" pitchFamily="34" charset="0"/>
              </a:rPr>
              <a:t>Student engagement: </a:t>
            </a:r>
            <a:r>
              <a:rPr lang="en-US" sz="2000" b="0" i="0" dirty="0">
                <a:effectLst/>
                <a:latin typeface="Source Sans Pro" panose="020B0503030403020204" pitchFamily="34" charset="0"/>
              </a:rPr>
              <a:t>Collaborate with 	student clubs on events and 	competitions</a:t>
            </a:r>
          </a:p>
          <a:p>
            <a:endParaRPr lang="en-US" sz="2000" dirty="0">
              <a:latin typeface="Arial" pitchFamily="34" charset="0"/>
              <a:cs typeface="Arial" pitchFamily="34" charset="0"/>
            </a:endParaRPr>
          </a:p>
        </p:txBody>
      </p:sp>
      <p:pic>
        <p:nvPicPr>
          <p:cNvPr id="25" name="Graphic 24" descr="Classroom with solid fill">
            <a:extLst>
              <a:ext uri="{FF2B5EF4-FFF2-40B4-BE49-F238E27FC236}">
                <a16:creationId xmlns:a16="http://schemas.microsoft.com/office/drawing/2014/main" id="{5535530E-7851-DE75-8467-8ED90874A1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190" y="2350159"/>
            <a:ext cx="533400" cy="533400"/>
          </a:xfrm>
          <a:prstGeom prst="rect">
            <a:avLst/>
          </a:prstGeom>
        </p:spPr>
      </p:pic>
      <p:pic>
        <p:nvPicPr>
          <p:cNvPr id="27" name="Graphic 26" descr="Microscope with solid fill">
            <a:extLst>
              <a:ext uri="{FF2B5EF4-FFF2-40B4-BE49-F238E27FC236}">
                <a16:creationId xmlns:a16="http://schemas.microsoft.com/office/drawing/2014/main" id="{8E7AAEFA-4308-E8B3-69C4-73C455F8BB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2911" y="3258267"/>
            <a:ext cx="521677" cy="521677"/>
          </a:xfrm>
          <a:prstGeom prst="rect">
            <a:avLst/>
          </a:prstGeom>
        </p:spPr>
      </p:pic>
      <p:pic>
        <p:nvPicPr>
          <p:cNvPr id="29" name="Graphic 28" descr="Idea with solid fill">
            <a:extLst>
              <a:ext uri="{FF2B5EF4-FFF2-40B4-BE49-F238E27FC236}">
                <a16:creationId xmlns:a16="http://schemas.microsoft.com/office/drawing/2014/main" id="{1544A1A6-B605-B312-AD0D-136532C90B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1189" y="4212323"/>
            <a:ext cx="604852" cy="604852"/>
          </a:xfrm>
          <a:prstGeom prst="rect">
            <a:avLst/>
          </a:prstGeom>
        </p:spPr>
      </p:pic>
      <p:pic>
        <p:nvPicPr>
          <p:cNvPr id="31" name="Graphic 30" descr="Cheers with solid fill">
            <a:extLst>
              <a:ext uri="{FF2B5EF4-FFF2-40B4-BE49-F238E27FC236}">
                <a16:creationId xmlns:a16="http://schemas.microsoft.com/office/drawing/2014/main" id="{8C52908D-7E78-325B-6139-188F791338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1459" y="5175933"/>
            <a:ext cx="533400" cy="533400"/>
          </a:xfrm>
          <a:prstGeom prst="rect">
            <a:avLst/>
          </a:prstGeom>
        </p:spPr>
      </p:pic>
      <p:sp>
        <p:nvSpPr>
          <p:cNvPr id="34" name="Title 1">
            <a:extLst>
              <a:ext uri="{FF2B5EF4-FFF2-40B4-BE49-F238E27FC236}">
                <a16:creationId xmlns:a16="http://schemas.microsoft.com/office/drawing/2014/main" id="{406811AA-1D4B-D8FC-5FB3-0060F2F473E1}"/>
              </a:ext>
            </a:extLst>
          </p:cNvPr>
          <p:cNvSpPr txBox="1">
            <a:spLocks/>
          </p:cNvSpPr>
          <p:nvPr/>
        </p:nvSpPr>
        <p:spPr>
          <a:xfrm>
            <a:off x="6588229" y="489598"/>
            <a:ext cx="3939312"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dirty="0"/>
              <a:t>Your MathWorks Team</a:t>
            </a:r>
          </a:p>
        </p:txBody>
      </p:sp>
      <p:pic>
        <p:nvPicPr>
          <p:cNvPr id="4" name="Picture 3" descr="A person in a suit&#10;&#10;Description automatically generated">
            <a:extLst>
              <a:ext uri="{FF2B5EF4-FFF2-40B4-BE49-F238E27FC236}">
                <a16:creationId xmlns:a16="http://schemas.microsoft.com/office/drawing/2014/main" id="{E9865991-1A90-DEC2-860E-265487AFF764}"/>
              </a:ext>
            </a:extLst>
          </p:cNvPr>
          <p:cNvPicPr>
            <a:picLocks noChangeAspect="1"/>
          </p:cNvPicPr>
          <p:nvPr/>
        </p:nvPicPr>
        <p:blipFill rotWithShape="1">
          <a:blip r:embed="rId15">
            <a:extLst>
              <a:ext uri="{28A0092B-C50C-407E-A947-70E740481C1C}">
                <a14:useLocalDpi xmlns:a14="http://schemas.microsoft.com/office/drawing/2010/main" val="0"/>
              </a:ext>
            </a:extLst>
          </a:blip>
          <a:srcRect l="5200" t="18110" r="27600" b="8404"/>
          <a:stretch/>
        </p:blipFill>
        <p:spPr>
          <a:xfrm>
            <a:off x="6623075" y="5063796"/>
            <a:ext cx="1270528" cy="1389357"/>
          </a:xfrm>
          <a:prstGeom prst="flowChartConnector">
            <a:avLst/>
          </a:prstGeom>
        </p:spPr>
      </p:pic>
      <p:sp>
        <p:nvSpPr>
          <p:cNvPr id="5" name="TextBox 4">
            <a:extLst>
              <a:ext uri="{FF2B5EF4-FFF2-40B4-BE49-F238E27FC236}">
                <a16:creationId xmlns:a16="http://schemas.microsoft.com/office/drawing/2014/main" id="{286EFD99-52C3-A037-19F6-27AD2E203E32}"/>
              </a:ext>
            </a:extLst>
          </p:cNvPr>
          <p:cNvSpPr txBox="1"/>
          <p:nvPr/>
        </p:nvSpPr>
        <p:spPr>
          <a:xfrm>
            <a:off x="8142462" y="4923472"/>
            <a:ext cx="3260186" cy="1477328"/>
          </a:xfrm>
          <a:prstGeom prst="rect">
            <a:avLst/>
          </a:prstGeom>
          <a:noFill/>
        </p:spPr>
        <p:txBody>
          <a:bodyPr wrap="square">
            <a:spAutoFit/>
          </a:bodyPr>
          <a:lstStyle/>
          <a:p>
            <a:pPr algn="l"/>
            <a:r>
              <a:rPr lang="it-IT" b="1" i="0" dirty="0">
                <a:solidFill>
                  <a:srgbClr val="000000"/>
                </a:solidFill>
                <a:effectLst/>
                <a:latin typeface="Source Sans Pro" panose="020B0503030403020204" pitchFamily="34" charset="0"/>
              </a:rPr>
              <a:t>Ryan Page</a:t>
            </a:r>
            <a:br>
              <a:rPr lang="it-IT" b="0" i="0" dirty="0">
                <a:solidFill>
                  <a:srgbClr val="202020"/>
                </a:solidFill>
                <a:effectLst/>
                <a:latin typeface="Source Sans Pro" panose="020B0503030403020204" pitchFamily="34" charset="0"/>
              </a:rPr>
            </a:br>
            <a:r>
              <a:rPr lang="it-IT" b="0" i="1" dirty="0">
                <a:solidFill>
                  <a:srgbClr val="202020"/>
                </a:solidFill>
                <a:effectLst/>
                <a:latin typeface="Source Sans Pro" panose="020B0503030403020204" pitchFamily="34" charset="0"/>
              </a:rPr>
              <a:t>Customer Success Specialist </a:t>
            </a:r>
            <a:r>
              <a:rPr lang="it-IT" b="0" i="0" dirty="0">
                <a:solidFill>
                  <a:srgbClr val="202020"/>
                </a:solidFill>
                <a:effectLst/>
                <a:latin typeface="Source Sans Pro" panose="020B0503030403020204" pitchFamily="34" charset="0"/>
              </a:rPr>
              <a:t>for onboarding and promotion of resources on campus</a:t>
            </a:r>
          </a:p>
          <a:p>
            <a:pPr algn="l"/>
            <a:r>
              <a:rPr lang="it-IT" b="0" i="0" u="sng" dirty="0">
                <a:solidFill>
                  <a:srgbClr val="202020"/>
                </a:solidFill>
                <a:effectLst/>
                <a:latin typeface="Source Sans Pro" panose="020B0503030403020204" pitchFamily="34" charset="0"/>
                <a:hlinkClick r:id="rId16"/>
              </a:rPr>
              <a:t>ryanpage@mathworks.com</a:t>
            </a:r>
            <a:endParaRPr lang="it-IT" b="0" i="0" dirty="0">
              <a:solidFill>
                <a:srgbClr val="202020"/>
              </a:solidFill>
              <a:effectLst/>
              <a:latin typeface="Source Sans Pro" panose="020B0503030403020204" pitchFamily="34" charset="0"/>
            </a:endParaRPr>
          </a:p>
        </p:txBody>
      </p:sp>
    </p:spTree>
    <p:extLst>
      <p:ext uri="{BB962C8B-B14F-4D97-AF65-F5344CB8AC3E}">
        <p14:creationId xmlns:p14="http://schemas.microsoft.com/office/powerpoint/2010/main" val="110382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p:txBody>
          <a:bodyPr/>
          <a:lstStyle/>
          <a:p>
            <a:r>
              <a:rPr lang="en-US"/>
              <a:t>Get Started with Onramp Courses</a:t>
            </a:r>
          </a:p>
        </p:txBody>
      </p:sp>
      <p:grpSp>
        <p:nvGrpSpPr>
          <p:cNvPr id="12" name="Group 11">
            <a:extLst>
              <a:ext uri="{FF2B5EF4-FFF2-40B4-BE49-F238E27FC236}">
                <a16:creationId xmlns:a16="http://schemas.microsoft.com/office/drawing/2014/main" id="{080C33DA-9D03-41AF-8DF2-BF9C8F818225}"/>
              </a:ext>
            </a:extLst>
          </p:cNvPr>
          <p:cNvGrpSpPr/>
          <p:nvPr/>
        </p:nvGrpSpPr>
        <p:grpSpPr>
          <a:xfrm>
            <a:off x="114300" y="1096393"/>
            <a:ext cx="11963400" cy="5429295"/>
            <a:chOff x="114300" y="1295400"/>
            <a:chExt cx="11963400" cy="5429295"/>
          </a:xfrm>
        </p:grpSpPr>
        <p:grpSp>
          <p:nvGrpSpPr>
            <p:cNvPr id="13" name="Group 12">
              <a:extLst>
                <a:ext uri="{FF2B5EF4-FFF2-40B4-BE49-F238E27FC236}">
                  <a16:creationId xmlns:a16="http://schemas.microsoft.com/office/drawing/2014/main" id="{9B9A8379-2766-4C71-AC1D-88E9334EF031}"/>
                </a:ext>
              </a:extLst>
            </p:cNvPr>
            <p:cNvGrpSpPr/>
            <p:nvPr/>
          </p:nvGrpSpPr>
          <p:grpSpPr>
            <a:xfrm>
              <a:off x="114300" y="1295400"/>
              <a:ext cx="11963400" cy="5429295"/>
              <a:chOff x="228600" y="1276411"/>
              <a:chExt cx="11963400" cy="5429295"/>
            </a:xfrm>
          </p:grpSpPr>
          <p:pic>
            <p:nvPicPr>
              <p:cNvPr id="15" name="Picture 14">
                <a:extLst>
                  <a:ext uri="{FF2B5EF4-FFF2-40B4-BE49-F238E27FC236}">
                    <a16:creationId xmlns:a16="http://schemas.microsoft.com/office/drawing/2014/main" id="{D0DB783E-3B9D-4ECB-8ABB-A2F74E6C55DA}"/>
                  </a:ext>
                </a:extLst>
              </p:cNvPr>
              <p:cNvPicPr>
                <a:picLocks noChangeAspect="1"/>
              </p:cNvPicPr>
              <p:nvPr/>
            </p:nvPicPr>
            <p:blipFill>
              <a:blip r:embed="rId3"/>
              <a:stretch>
                <a:fillRect/>
              </a:stretch>
            </p:blipFill>
            <p:spPr>
              <a:xfrm>
                <a:off x="228600" y="1276411"/>
                <a:ext cx="8991600" cy="2726915"/>
              </a:xfrm>
              <a:prstGeom prst="rect">
                <a:avLst/>
              </a:prstGeom>
            </p:spPr>
          </p:pic>
          <p:pic>
            <p:nvPicPr>
              <p:cNvPr id="16" name="Picture 15">
                <a:extLst>
                  <a:ext uri="{FF2B5EF4-FFF2-40B4-BE49-F238E27FC236}">
                    <a16:creationId xmlns:a16="http://schemas.microsoft.com/office/drawing/2014/main" id="{EE57D518-EB6B-4E42-B3D1-768C798FF30E}"/>
                  </a:ext>
                </a:extLst>
              </p:cNvPr>
              <p:cNvPicPr>
                <a:picLocks noChangeAspect="1"/>
              </p:cNvPicPr>
              <p:nvPr/>
            </p:nvPicPr>
            <p:blipFill>
              <a:blip r:embed="rId4"/>
              <a:stretch>
                <a:fillRect/>
              </a:stretch>
            </p:blipFill>
            <p:spPr>
              <a:xfrm>
                <a:off x="243840" y="4003326"/>
                <a:ext cx="8976360" cy="2702380"/>
              </a:xfrm>
              <a:prstGeom prst="rect">
                <a:avLst/>
              </a:prstGeom>
            </p:spPr>
          </p:pic>
          <p:pic>
            <p:nvPicPr>
              <p:cNvPr id="17" name="Picture 16">
                <a:extLst>
                  <a:ext uri="{FF2B5EF4-FFF2-40B4-BE49-F238E27FC236}">
                    <a16:creationId xmlns:a16="http://schemas.microsoft.com/office/drawing/2014/main" id="{20DDE454-3C5B-4BF2-95C7-84C220E1E885}"/>
                  </a:ext>
                </a:extLst>
              </p:cNvPr>
              <p:cNvPicPr>
                <a:picLocks noChangeAspect="1"/>
              </p:cNvPicPr>
              <p:nvPr/>
            </p:nvPicPr>
            <p:blipFill rotWithShape="1">
              <a:blip r:embed="rId5"/>
              <a:srcRect b="8522"/>
              <a:stretch/>
            </p:blipFill>
            <p:spPr>
              <a:xfrm>
                <a:off x="9244584" y="4003325"/>
                <a:ext cx="2947416" cy="2626075"/>
              </a:xfrm>
              <a:prstGeom prst="rect">
                <a:avLst/>
              </a:prstGeom>
            </p:spPr>
          </p:pic>
        </p:grpSp>
        <p:pic>
          <p:nvPicPr>
            <p:cNvPr id="14" name="Picture 13">
              <a:extLst>
                <a:ext uri="{FF2B5EF4-FFF2-40B4-BE49-F238E27FC236}">
                  <a16:creationId xmlns:a16="http://schemas.microsoft.com/office/drawing/2014/main" id="{236186A9-AF85-49D5-87AB-C235EFC7D76E}"/>
                </a:ext>
              </a:extLst>
            </p:cNvPr>
            <p:cNvPicPr>
              <a:picLocks noChangeAspect="1"/>
            </p:cNvPicPr>
            <p:nvPr/>
          </p:nvPicPr>
          <p:blipFill>
            <a:blip r:embed="rId6"/>
            <a:stretch>
              <a:fillRect/>
            </a:stretch>
          </p:blipFill>
          <p:spPr>
            <a:xfrm>
              <a:off x="9142476" y="1320232"/>
              <a:ext cx="2909316" cy="2683353"/>
            </a:xfrm>
            <a:prstGeom prst="rect">
              <a:avLst/>
            </a:prstGeom>
          </p:spPr>
        </p:pic>
      </p:grpSp>
      <p:sp>
        <p:nvSpPr>
          <p:cNvPr id="18" name="Rectangle 17">
            <a:extLst>
              <a:ext uri="{FF2B5EF4-FFF2-40B4-BE49-F238E27FC236}">
                <a16:creationId xmlns:a16="http://schemas.microsoft.com/office/drawing/2014/main" id="{8DC83E18-42C6-4B92-AC54-BD6339FC4B57}"/>
              </a:ext>
            </a:extLst>
          </p:cNvPr>
          <p:cNvSpPr/>
          <p:nvPr/>
        </p:nvSpPr>
        <p:spPr>
          <a:xfrm>
            <a:off x="4433782" y="6477000"/>
            <a:ext cx="3324436" cy="307777"/>
          </a:xfrm>
          <a:prstGeom prst="rect">
            <a:avLst/>
          </a:prstGeom>
        </p:spPr>
        <p:txBody>
          <a:bodyPr wrap="none">
            <a:spAutoFit/>
          </a:bodyPr>
          <a:lstStyle/>
          <a:p>
            <a:r>
              <a:rPr lang="en-US" sz="1400">
                <a:hlinkClick r:id="rId7"/>
              </a:rPr>
              <a:t>https://matlabacademy.mathworks.com/</a:t>
            </a:r>
            <a:endParaRPr lang="en-US" sz="1400"/>
          </a:p>
        </p:txBody>
      </p:sp>
    </p:spTree>
    <p:extLst>
      <p:ext uri="{BB962C8B-B14F-4D97-AF65-F5344CB8AC3E}">
        <p14:creationId xmlns:p14="http://schemas.microsoft.com/office/powerpoint/2010/main" val="170755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sp>
      <p:pic>
        <p:nvPicPr>
          <p:cNvPr id="26" name="Picture 25"/>
          <p:cNvPicPr>
            <a:picLocks noChangeAspect="1"/>
          </p:cNvPicPr>
          <p:nvPr/>
        </p:nvPicPr>
        <p:blipFill>
          <a:blip r:embed="rId3"/>
          <a:stretch>
            <a:fillRect/>
          </a:stretch>
        </p:blipFill>
        <p:spPr>
          <a:xfrm>
            <a:off x="674348" y="3768206"/>
            <a:ext cx="1946449" cy="517902"/>
          </a:xfrm>
          <a:prstGeom prst="rect">
            <a:avLst/>
          </a:prstGeom>
        </p:spPr>
      </p:pic>
      <p:pic>
        <p:nvPicPr>
          <p:cNvPr id="27" name="Picture 26"/>
          <p:cNvPicPr>
            <a:picLocks noChangeAspect="1"/>
          </p:cNvPicPr>
          <p:nvPr/>
        </p:nvPicPr>
        <p:blipFill>
          <a:blip r:embed="rId4"/>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5"/>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6"/>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7"/>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8"/>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9"/>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5B7454-69BC-4753-BC55-842DAE1EBECA}"/>
              </a:ext>
            </a:extLst>
          </p:cNvPr>
          <p:cNvSpPr/>
          <p:nvPr/>
        </p:nvSpPr>
        <p:spPr>
          <a:xfrm>
            <a:off x="533400" y="1524000"/>
            <a:ext cx="6553200" cy="685800"/>
          </a:xfrm>
          <a:prstGeom prst="roundRect">
            <a:avLst/>
          </a:prstGeom>
          <a:solidFill>
            <a:srgbClr val="95B3D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89738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5955-6598-42B3-AE6C-44C53383144D}"/>
              </a:ext>
            </a:extLst>
          </p:cNvPr>
          <p:cNvSpPr>
            <a:spLocks noGrp="1"/>
          </p:cNvSpPr>
          <p:nvPr>
            <p:ph type="title"/>
          </p:nvPr>
        </p:nvSpPr>
        <p:spPr/>
        <p:txBody>
          <a:bodyPr/>
          <a:lstStyle/>
          <a:p>
            <a:r>
              <a:rPr lang="en-US" dirty="0"/>
              <a:t>MATLAB and the Analytics Ecosystem</a:t>
            </a:r>
          </a:p>
        </p:txBody>
      </p:sp>
      <p:pic>
        <p:nvPicPr>
          <p:cNvPr id="52" name="Picture 51">
            <a:extLst>
              <a:ext uri="{FF2B5EF4-FFF2-40B4-BE49-F238E27FC236}">
                <a16:creationId xmlns:a16="http://schemas.microsoft.com/office/drawing/2014/main" id="{A85E3E49-9393-4344-A46E-D75A918ED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606" y="2840738"/>
            <a:ext cx="1730778" cy="1501916"/>
          </a:xfrm>
          <a:prstGeom prst="rect">
            <a:avLst/>
          </a:prstGeom>
        </p:spPr>
      </p:pic>
      <p:cxnSp>
        <p:nvCxnSpPr>
          <p:cNvPr id="53" name="Straight Arrow Connector 52">
            <a:extLst>
              <a:ext uri="{FF2B5EF4-FFF2-40B4-BE49-F238E27FC236}">
                <a16:creationId xmlns:a16="http://schemas.microsoft.com/office/drawing/2014/main" id="{E52C80F7-2205-4DA9-9313-FC04E2A1792A}"/>
              </a:ext>
            </a:extLst>
          </p:cNvPr>
          <p:cNvCxnSpPr>
            <a:cxnSpLocks/>
          </p:cNvCxnSpPr>
          <p:nvPr/>
        </p:nvCxnSpPr>
        <p:spPr>
          <a:xfrm>
            <a:off x="4665863" y="3446832"/>
            <a:ext cx="611393" cy="0"/>
          </a:xfrm>
          <a:prstGeom prst="straightConnector1">
            <a:avLst/>
          </a:prstGeom>
          <a:noFill/>
          <a:ln w="57150">
            <a:solidFill>
              <a:schemeClr val="tx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CC74E9C0-60A4-40A4-83DE-C3566109B49F}"/>
              </a:ext>
            </a:extLst>
          </p:cNvPr>
          <p:cNvCxnSpPr>
            <a:cxnSpLocks/>
          </p:cNvCxnSpPr>
          <p:nvPr/>
        </p:nvCxnSpPr>
        <p:spPr>
          <a:xfrm>
            <a:off x="6924472" y="3447288"/>
            <a:ext cx="611393" cy="0"/>
          </a:xfrm>
          <a:prstGeom prst="straightConnector1">
            <a:avLst/>
          </a:prstGeom>
          <a:noFill/>
          <a:ln w="57150">
            <a:solidFill>
              <a:schemeClr val="tx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Arrow Connector 58">
            <a:extLst>
              <a:ext uri="{FF2B5EF4-FFF2-40B4-BE49-F238E27FC236}">
                <a16:creationId xmlns:a16="http://schemas.microsoft.com/office/drawing/2014/main" id="{6F0C59F7-4E77-4542-91F1-50070ACA8358}"/>
              </a:ext>
            </a:extLst>
          </p:cNvPr>
          <p:cNvCxnSpPr>
            <a:cxnSpLocks/>
          </p:cNvCxnSpPr>
          <p:nvPr/>
        </p:nvCxnSpPr>
        <p:spPr>
          <a:xfrm>
            <a:off x="6108192" y="4342654"/>
            <a:ext cx="0" cy="616663"/>
          </a:xfrm>
          <a:prstGeom prst="straightConnector1">
            <a:avLst/>
          </a:prstGeom>
          <a:noFill/>
          <a:ln w="57150">
            <a:solidFill>
              <a:schemeClr val="tx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0" name="Group 149">
            <a:extLst>
              <a:ext uri="{FF2B5EF4-FFF2-40B4-BE49-F238E27FC236}">
                <a16:creationId xmlns:a16="http://schemas.microsoft.com/office/drawing/2014/main" id="{E9DAEDEE-7CDA-49B7-8306-4E2BA0F180E2}"/>
              </a:ext>
            </a:extLst>
          </p:cNvPr>
          <p:cNvGrpSpPr/>
          <p:nvPr/>
        </p:nvGrpSpPr>
        <p:grpSpPr>
          <a:xfrm>
            <a:off x="4771982" y="1065247"/>
            <a:ext cx="2709203" cy="1363628"/>
            <a:chOff x="4771982" y="1065247"/>
            <a:chExt cx="2709203" cy="1363628"/>
          </a:xfrm>
        </p:grpSpPr>
        <p:pic>
          <p:nvPicPr>
            <p:cNvPr id="63" name="Graphic 62">
              <a:extLst>
                <a:ext uri="{FF2B5EF4-FFF2-40B4-BE49-F238E27FC236}">
                  <a16:creationId xmlns:a16="http://schemas.microsoft.com/office/drawing/2014/main" id="{426861CB-F278-44D5-A819-AEE4599A71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3262" y="1475414"/>
              <a:ext cx="729455" cy="729455"/>
            </a:xfrm>
            <a:prstGeom prst="rect">
              <a:avLst/>
            </a:prstGeom>
          </p:spPr>
        </p:pic>
        <p:pic>
          <p:nvPicPr>
            <p:cNvPr id="66" name="Graphic 65">
              <a:extLst>
                <a:ext uri="{FF2B5EF4-FFF2-40B4-BE49-F238E27FC236}">
                  <a16:creationId xmlns:a16="http://schemas.microsoft.com/office/drawing/2014/main" id="{9D488C2C-4104-46E0-9F5B-9D3BEB905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5645" y="1065247"/>
              <a:ext cx="1165540" cy="1165538"/>
            </a:xfrm>
            <a:prstGeom prst="rect">
              <a:avLst/>
            </a:prstGeom>
          </p:spPr>
        </p:pic>
        <p:pic>
          <p:nvPicPr>
            <p:cNvPr id="16" name="Graphic 15">
              <a:extLst>
                <a:ext uri="{FF2B5EF4-FFF2-40B4-BE49-F238E27FC236}">
                  <a16:creationId xmlns:a16="http://schemas.microsoft.com/office/drawing/2014/main" id="{9C0D635C-C15D-4A72-A385-F0D70345AE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71982" y="1223239"/>
              <a:ext cx="1205634" cy="1205636"/>
            </a:xfrm>
            <a:prstGeom prst="rect">
              <a:avLst/>
            </a:prstGeom>
          </p:spPr>
        </p:pic>
      </p:grpSp>
      <p:grpSp>
        <p:nvGrpSpPr>
          <p:cNvPr id="149" name="Group 148">
            <a:extLst>
              <a:ext uri="{FF2B5EF4-FFF2-40B4-BE49-F238E27FC236}">
                <a16:creationId xmlns:a16="http://schemas.microsoft.com/office/drawing/2014/main" id="{95B94A1F-9392-4584-98CC-A9AB9BC20F74}"/>
              </a:ext>
            </a:extLst>
          </p:cNvPr>
          <p:cNvGrpSpPr/>
          <p:nvPr/>
        </p:nvGrpSpPr>
        <p:grpSpPr>
          <a:xfrm>
            <a:off x="152400" y="5023529"/>
            <a:ext cx="11891516" cy="1812281"/>
            <a:chOff x="152400" y="5023529"/>
            <a:chExt cx="11891516" cy="1812281"/>
          </a:xfrm>
        </p:grpSpPr>
        <p:grpSp>
          <p:nvGrpSpPr>
            <p:cNvPr id="28" name="Group 27">
              <a:extLst>
                <a:ext uri="{FF2B5EF4-FFF2-40B4-BE49-F238E27FC236}">
                  <a16:creationId xmlns:a16="http://schemas.microsoft.com/office/drawing/2014/main" id="{DEBA8787-0B75-4FE9-AAF3-02B7F3B518DE}"/>
                </a:ext>
              </a:extLst>
            </p:cNvPr>
            <p:cNvGrpSpPr/>
            <p:nvPr/>
          </p:nvGrpSpPr>
          <p:grpSpPr>
            <a:xfrm>
              <a:off x="152400" y="5023529"/>
              <a:ext cx="11891516" cy="1708852"/>
              <a:chOff x="250912" y="1479861"/>
              <a:chExt cx="4417807" cy="3242565"/>
            </a:xfrm>
          </p:grpSpPr>
          <p:sp>
            <p:nvSpPr>
              <p:cNvPr id="29" name="Rectangle 97">
                <a:extLst>
                  <a:ext uri="{FF2B5EF4-FFF2-40B4-BE49-F238E27FC236}">
                    <a16:creationId xmlns:a16="http://schemas.microsoft.com/office/drawing/2014/main" id="{7CD99646-AE0D-48E6-B738-B4AF309CF228}"/>
                  </a:ext>
                </a:extLst>
              </p:cNvPr>
              <p:cNvSpPr>
                <a:spLocks noChangeArrowheads="1"/>
              </p:cNvSpPr>
              <p:nvPr/>
            </p:nvSpPr>
            <p:spPr bwMode="auto">
              <a:xfrm>
                <a:off x="250912" y="1479861"/>
                <a:ext cx="4417807" cy="3242565"/>
              </a:xfrm>
              <a:prstGeom prst="roundRect">
                <a:avLst>
                  <a:gd name="adj" fmla="val 3401"/>
                </a:avLst>
              </a:prstGeom>
              <a:solidFill>
                <a:srgbClr val="005692"/>
              </a:solidFill>
              <a:ln w="25400" cap="flat" cmpd="sng" algn="ctr">
                <a:solidFill>
                  <a:schemeClr val="tx1"/>
                </a:solidFill>
                <a:prstDash val="solid"/>
                <a:round/>
                <a:headEnd type="none" w="med" len="med"/>
                <a:tailEnd type="none" w="med" len="med"/>
              </a:ln>
              <a:effectLst>
                <a:outerShdw blurRad="76200" dist="38100" dir="2700000" algn="tl" rotWithShape="0">
                  <a:prstClr val="black">
                    <a:alpha val="55000"/>
                  </a:prstClr>
                </a:outerShdw>
              </a:effectLst>
            </p:spPr>
            <p:txBody>
              <a:bodyPr vert="horz" wrap="square" lIns="0" tIns="0" rIns="0" bIns="0" numCol="1" rtlCol="0" anchor="ctr" anchorCtr="0" compatLnSpc="1">
                <a:prstTxWarp prst="textNoShape">
                  <a:avLst/>
                </a:prstTxWarp>
              </a:bodyPr>
              <a:lstStyle/>
              <a:p>
                <a:pPr indent="-60325" algn="ctr">
                  <a:lnSpc>
                    <a:spcPct val="150000"/>
                  </a:lnSpc>
                </a:pPr>
                <a:endParaRPr lang="en-US" sz="2000" b="1" dirty="0">
                  <a:solidFill>
                    <a:schemeClr val="bg1">
                      <a:alpha val="40000"/>
                    </a:schemeClr>
                  </a:solidFill>
                  <a:latin typeface="Arial" charset="0"/>
                </a:endParaRPr>
              </a:p>
            </p:txBody>
          </p:sp>
          <p:sp>
            <p:nvSpPr>
              <p:cNvPr id="30" name="Rectangle: Rounded Corners 29">
                <a:extLst>
                  <a:ext uri="{FF2B5EF4-FFF2-40B4-BE49-F238E27FC236}">
                    <a16:creationId xmlns:a16="http://schemas.microsoft.com/office/drawing/2014/main" id="{15CD6005-A4C5-449C-A59A-E9E042DDEDAB}"/>
                  </a:ext>
                </a:extLst>
              </p:cNvPr>
              <p:cNvSpPr/>
              <p:nvPr/>
            </p:nvSpPr>
            <p:spPr>
              <a:xfrm>
                <a:off x="286691" y="1656747"/>
                <a:ext cx="4349104" cy="2528790"/>
              </a:xfrm>
              <a:prstGeom prst="roundRect">
                <a:avLst>
                  <a:gd name="adj" fmla="val 2865"/>
                </a:avLst>
              </a:prstGeom>
              <a:solidFill>
                <a:schemeClr val="bg1"/>
              </a:solidFill>
              <a:ln>
                <a:noFill/>
              </a:ln>
              <a:effectLst>
                <a:outerShdw blurRad="76200" dist="508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EAC69289-C83A-4DF1-9965-1FAB1358CC9E}"/>
                  </a:ext>
                </a:extLst>
              </p:cNvPr>
              <p:cNvSpPr txBox="1"/>
              <p:nvPr/>
            </p:nvSpPr>
            <p:spPr>
              <a:xfrm>
                <a:off x="250912" y="4101860"/>
                <a:ext cx="4417807" cy="369331"/>
              </a:xfrm>
              <a:prstGeom prst="rect">
                <a:avLst/>
              </a:prstGeom>
              <a:noFill/>
              <a:ln>
                <a:noFill/>
              </a:ln>
            </p:spPr>
            <p:txBody>
              <a:bodyPr wrap="square" rtlCol="0">
                <a:spAutoFit/>
              </a:bodyPr>
              <a:lstStyle/>
              <a:p>
                <a:pPr algn="ctr"/>
                <a:r>
                  <a:rPr lang="en-US" dirty="0">
                    <a:ln w="6350">
                      <a:noFill/>
                    </a:ln>
                    <a:solidFill>
                      <a:schemeClr val="bg1"/>
                    </a:solidFill>
                    <a:latin typeface="+mj-lt"/>
                    <a:cs typeface="Arial" pitchFamily="34" charset="0"/>
                  </a:rPr>
                  <a:t>Cloud / VM</a:t>
                </a:r>
              </a:p>
            </p:txBody>
          </p:sp>
        </p:grpSp>
        <p:pic>
          <p:nvPicPr>
            <p:cNvPr id="49" name="Picture 48">
              <a:extLst>
                <a:ext uri="{FF2B5EF4-FFF2-40B4-BE49-F238E27FC236}">
                  <a16:creationId xmlns:a16="http://schemas.microsoft.com/office/drawing/2014/main" id="{F74F9BB2-F484-4893-90C7-F83366B796D6}"/>
                </a:ext>
              </a:extLst>
            </p:cNvPr>
            <p:cNvPicPr>
              <a:picLocks noChangeAspect="1"/>
            </p:cNvPicPr>
            <p:nvPr/>
          </p:nvPicPr>
          <p:blipFill>
            <a:blip r:embed="rId10"/>
            <a:stretch>
              <a:fillRect/>
            </a:stretch>
          </p:blipFill>
          <p:spPr>
            <a:xfrm>
              <a:off x="7924980" y="5990851"/>
              <a:ext cx="1299606" cy="409949"/>
            </a:xfrm>
            <a:prstGeom prst="rect">
              <a:avLst/>
            </a:prstGeom>
          </p:spPr>
        </p:pic>
        <p:pic>
          <p:nvPicPr>
            <p:cNvPr id="55" name="Picture 54">
              <a:extLst>
                <a:ext uri="{FF2B5EF4-FFF2-40B4-BE49-F238E27FC236}">
                  <a16:creationId xmlns:a16="http://schemas.microsoft.com/office/drawing/2014/main" id="{33AD095D-9FA1-47D6-AA1D-232FECD0CF7B}"/>
                </a:ext>
              </a:extLst>
            </p:cNvPr>
            <p:cNvPicPr>
              <a:picLocks noChangeAspect="1"/>
            </p:cNvPicPr>
            <p:nvPr/>
          </p:nvPicPr>
          <p:blipFill>
            <a:blip r:embed="rId11"/>
            <a:stretch>
              <a:fillRect/>
            </a:stretch>
          </p:blipFill>
          <p:spPr>
            <a:xfrm>
              <a:off x="7737215" y="5177151"/>
              <a:ext cx="1675135" cy="629851"/>
            </a:xfrm>
            <a:prstGeom prst="rect">
              <a:avLst/>
            </a:prstGeom>
          </p:spPr>
        </p:pic>
        <p:pic>
          <p:nvPicPr>
            <p:cNvPr id="58" name="Picture 57">
              <a:extLst>
                <a:ext uri="{FF2B5EF4-FFF2-40B4-BE49-F238E27FC236}">
                  <a16:creationId xmlns:a16="http://schemas.microsoft.com/office/drawing/2014/main" id="{6AF6E94C-3B55-4421-A74F-210CF2468F88}"/>
                </a:ext>
              </a:extLst>
            </p:cNvPr>
            <p:cNvPicPr>
              <a:picLocks noChangeAspect="1"/>
            </p:cNvPicPr>
            <p:nvPr/>
          </p:nvPicPr>
          <p:blipFill>
            <a:blip r:embed="rId12"/>
            <a:stretch>
              <a:fillRect/>
            </a:stretch>
          </p:blipFill>
          <p:spPr>
            <a:xfrm>
              <a:off x="434194" y="5310900"/>
              <a:ext cx="1740655" cy="341950"/>
            </a:xfrm>
            <a:prstGeom prst="rect">
              <a:avLst/>
            </a:prstGeom>
          </p:spPr>
        </p:pic>
        <p:pic>
          <p:nvPicPr>
            <p:cNvPr id="60" name="Picture 59">
              <a:extLst>
                <a:ext uri="{FF2B5EF4-FFF2-40B4-BE49-F238E27FC236}">
                  <a16:creationId xmlns:a16="http://schemas.microsoft.com/office/drawing/2014/main" id="{5329757C-3C66-4651-8B4F-4C4B2857461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03344" y="5918801"/>
              <a:ext cx="1764924" cy="453712"/>
            </a:xfrm>
            <a:prstGeom prst="rect">
              <a:avLst/>
            </a:prstGeom>
          </p:spPr>
        </p:pic>
        <p:pic>
          <p:nvPicPr>
            <p:cNvPr id="62" name="Picture 61">
              <a:extLst>
                <a:ext uri="{FF2B5EF4-FFF2-40B4-BE49-F238E27FC236}">
                  <a16:creationId xmlns:a16="http://schemas.microsoft.com/office/drawing/2014/main" id="{0FA302F8-7942-4457-AC77-64FAE416BA1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82148" y="5365298"/>
              <a:ext cx="1960683" cy="1470512"/>
            </a:xfrm>
            <a:prstGeom prst="rect">
              <a:avLst/>
            </a:prstGeom>
          </p:spPr>
        </p:pic>
        <p:pic>
          <p:nvPicPr>
            <p:cNvPr id="64" name="Picture 63">
              <a:extLst>
                <a:ext uri="{FF2B5EF4-FFF2-40B4-BE49-F238E27FC236}">
                  <a16:creationId xmlns:a16="http://schemas.microsoft.com/office/drawing/2014/main" id="{5A60AD33-6A2C-4AF8-918E-DB0CE67B854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8595" y="5790665"/>
              <a:ext cx="2019732" cy="555201"/>
            </a:xfrm>
            <a:prstGeom prst="rect">
              <a:avLst/>
            </a:prstGeom>
          </p:spPr>
        </p:pic>
        <p:pic>
          <p:nvPicPr>
            <p:cNvPr id="31" name="Picture 30">
              <a:extLst>
                <a:ext uri="{FF2B5EF4-FFF2-40B4-BE49-F238E27FC236}">
                  <a16:creationId xmlns:a16="http://schemas.microsoft.com/office/drawing/2014/main" id="{B0FAE711-B1AF-46BB-88AB-72E1973A92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59197" y="5206388"/>
              <a:ext cx="2145671" cy="468709"/>
            </a:xfrm>
            <a:prstGeom prst="rect">
              <a:avLst/>
            </a:prstGeom>
          </p:spPr>
        </p:pic>
        <p:pic>
          <p:nvPicPr>
            <p:cNvPr id="94" name="Picture 93">
              <a:extLst>
                <a:ext uri="{FF2B5EF4-FFF2-40B4-BE49-F238E27FC236}">
                  <a16:creationId xmlns:a16="http://schemas.microsoft.com/office/drawing/2014/main" id="{D5829A82-C1D5-44F6-987B-F9B3300AC19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85991" y="5868271"/>
              <a:ext cx="1133473" cy="473318"/>
            </a:xfrm>
            <a:prstGeom prst="rect">
              <a:avLst/>
            </a:prstGeom>
          </p:spPr>
        </p:pic>
        <p:pic>
          <p:nvPicPr>
            <p:cNvPr id="96" name="Picture 95">
              <a:extLst>
                <a:ext uri="{FF2B5EF4-FFF2-40B4-BE49-F238E27FC236}">
                  <a16:creationId xmlns:a16="http://schemas.microsoft.com/office/drawing/2014/main" id="{6B3491C6-585F-407C-92C6-4CB8473D19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34792" y="5167213"/>
              <a:ext cx="1115169" cy="566952"/>
            </a:xfrm>
            <a:prstGeom prst="rect">
              <a:avLst/>
            </a:prstGeom>
          </p:spPr>
        </p:pic>
        <p:pic>
          <p:nvPicPr>
            <p:cNvPr id="98" name="Picture 97">
              <a:extLst>
                <a:ext uri="{FF2B5EF4-FFF2-40B4-BE49-F238E27FC236}">
                  <a16:creationId xmlns:a16="http://schemas.microsoft.com/office/drawing/2014/main" id="{3CEABA98-2576-41E0-AD99-583BD9A070F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17446" y="5153401"/>
              <a:ext cx="1836294" cy="530804"/>
            </a:xfrm>
            <a:prstGeom prst="rect">
              <a:avLst/>
            </a:prstGeom>
          </p:spPr>
        </p:pic>
        <p:pic>
          <p:nvPicPr>
            <p:cNvPr id="126" name="Picture 125">
              <a:extLst>
                <a:ext uri="{FF2B5EF4-FFF2-40B4-BE49-F238E27FC236}">
                  <a16:creationId xmlns:a16="http://schemas.microsoft.com/office/drawing/2014/main" id="{74991499-0391-4EC6-9C0D-8FDEA3AAC40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989262" y="5882386"/>
              <a:ext cx="1212872" cy="440677"/>
            </a:xfrm>
            <a:prstGeom prst="rect">
              <a:avLst/>
            </a:prstGeom>
          </p:spPr>
        </p:pic>
        <p:pic>
          <p:nvPicPr>
            <p:cNvPr id="130" name="Picture 129">
              <a:extLst>
                <a:ext uri="{FF2B5EF4-FFF2-40B4-BE49-F238E27FC236}">
                  <a16:creationId xmlns:a16="http://schemas.microsoft.com/office/drawing/2014/main" id="{02F7325E-6220-49B1-9DA4-0DFB20F812A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79913" y="5045706"/>
              <a:ext cx="1877669" cy="1056189"/>
            </a:xfrm>
            <a:prstGeom prst="rect">
              <a:avLst/>
            </a:prstGeom>
          </p:spPr>
        </p:pic>
      </p:grpSp>
      <p:cxnSp>
        <p:nvCxnSpPr>
          <p:cNvPr id="131" name="Straight Arrow Connector 130">
            <a:extLst>
              <a:ext uri="{FF2B5EF4-FFF2-40B4-BE49-F238E27FC236}">
                <a16:creationId xmlns:a16="http://schemas.microsoft.com/office/drawing/2014/main" id="{8F1B91B7-BDD3-4B26-9497-EA2605114108}"/>
              </a:ext>
            </a:extLst>
          </p:cNvPr>
          <p:cNvCxnSpPr>
            <a:cxnSpLocks/>
          </p:cNvCxnSpPr>
          <p:nvPr/>
        </p:nvCxnSpPr>
        <p:spPr>
          <a:xfrm>
            <a:off x="6108192" y="2228808"/>
            <a:ext cx="0" cy="616663"/>
          </a:xfrm>
          <a:prstGeom prst="straightConnector1">
            <a:avLst/>
          </a:prstGeom>
          <a:noFill/>
          <a:ln w="57150">
            <a:solidFill>
              <a:schemeClr val="tx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DBC84F7A-47AE-4C2D-99F0-B364FA67074F}"/>
              </a:ext>
            </a:extLst>
          </p:cNvPr>
          <p:cNvGrpSpPr/>
          <p:nvPr/>
        </p:nvGrpSpPr>
        <p:grpSpPr>
          <a:xfrm>
            <a:off x="152400" y="1122276"/>
            <a:ext cx="4494007" cy="3624547"/>
            <a:chOff x="152400" y="1122276"/>
            <a:chExt cx="4494007" cy="3624547"/>
          </a:xfrm>
        </p:grpSpPr>
        <p:sp>
          <p:nvSpPr>
            <p:cNvPr id="4" name="Rectangle 97">
              <a:extLst>
                <a:ext uri="{FF2B5EF4-FFF2-40B4-BE49-F238E27FC236}">
                  <a16:creationId xmlns:a16="http://schemas.microsoft.com/office/drawing/2014/main" id="{DFFC4984-3D4E-4275-8364-9DA5177CF304}"/>
                </a:ext>
              </a:extLst>
            </p:cNvPr>
            <p:cNvSpPr>
              <a:spLocks noChangeArrowheads="1"/>
            </p:cNvSpPr>
            <p:nvPr/>
          </p:nvSpPr>
          <p:spPr bwMode="auto">
            <a:xfrm>
              <a:off x="152400" y="1122276"/>
              <a:ext cx="4494007" cy="3607219"/>
            </a:xfrm>
            <a:prstGeom prst="roundRect">
              <a:avLst>
                <a:gd name="adj" fmla="val 2322"/>
              </a:avLst>
            </a:prstGeom>
            <a:solidFill>
              <a:srgbClr val="005692"/>
            </a:solidFill>
            <a:ln w="25400" cap="flat" cmpd="sng" algn="ctr">
              <a:solidFill>
                <a:schemeClr val="tx1"/>
              </a:solidFill>
              <a:prstDash val="solid"/>
              <a:round/>
              <a:headEnd type="none" w="med" len="med"/>
              <a:tailEnd type="none" w="med" len="med"/>
            </a:ln>
            <a:effectLst>
              <a:outerShdw blurRad="76200" dist="38100" dir="2700000" algn="tl" rotWithShape="0">
                <a:prstClr val="black">
                  <a:alpha val="55000"/>
                </a:prstClr>
              </a:outerShdw>
            </a:effectLst>
          </p:spPr>
          <p:txBody>
            <a:bodyPr vert="horz" wrap="square" lIns="0" tIns="0" rIns="0" bIns="0" numCol="1" rtlCol="0" anchor="ctr" anchorCtr="0" compatLnSpc="1">
              <a:prstTxWarp prst="textNoShape">
                <a:avLst/>
              </a:prstTxWarp>
            </a:bodyPr>
            <a:lstStyle/>
            <a:p>
              <a:pPr indent="-60325" algn="ctr">
                <a:lnSpc>
                  <a:spcPct val="150000"/>
                </a:lnSpc>
              </a:pPr>
              <a:endParaRPr lang="en-US" sz="2000" b="1" dirty="0">
                <a:solidFill>
                  <a:schemeClr val="bg1">
                    <a:alpha val="40000"/>
                  </a:schemeClr>
                </a:solidFill>
                <a:latin typeface="Arial" charset="0"/>
              </a:endParaRPr>
            </a:p>
          </p:txBody>
        </p:sp>
        <p:sp>
          <p:nvSpPr>
            <p:cNvPr id="5" name="Rectangle: Rounded Corners 4">
              <a:extLst>
                <a:ext uri="{FF2B5EF4-FFF2-40B4-BE49-F238E27FC236}">
                  <a16:creationId xmlns:a16="http://schemas.microsoft.com/office/drawing/2014/main" id="{7F282FB1-B150-4042-9062-E92382A72FC1}"/>
                </a:ext>
              </a:extLst>
            </p:cNvPr>
            <p:cNvSpPr/>
            <p:nvPr/>
          </p:nvSpPr>
          <p:spPr>
            <a:xfrm>
              <a:off x="248056" y="1215957"/>
              <a:ext cx="4314216" cy="3177250"/>
            </a:xfrm>
            <a:prstGeom prst="roundRect">
              <a:avLst>
                <a:gd name="adj" fmla="val 2253"/>
              </a:avLst>
            </a:prstGeom>
            <a:solidFill>
              <a:schemeClr val="bg1"/>
            </a:solidFill>
            <a:ln>
              <a:noFill/>
            </a:ln>
            <a:effectLst>
              <a:outerShdw blurRad="76200" dist="508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6" name="Picture 5">
              <a:extLst>
                <a:ext uri="{FF2B5EF4-FFF2-40B4-BE49-F238E27FC236}">
                  <a16:creationId xmlns:a16="http://schemas.microsoft.com/office/drawing/2014/main" id="{E9256328-7EB9-47F2-87DE-657697966661}"/>
                </a:ext>
              </a:extLst>
            </p:cNvPr>
            <p:cNvPicPr>
              <a:picLocks noChangeAspect="1"/>
            </p:cNvPicPr>
            <p:nvPr/>
          </p:nvPicPr>
          <p:blipFill>
            <a:blip r:embed="rId22"/>
            <a:stretch>
              <a:fillRect/>
            </a:stretch>
          </p:blipFill>
          <p:spPr>
            <a:xfrm>
              <a:off x="3550140" y="3081409"/>
              <a:ext cx="932730" cy="373092"/>
            </a:xfrm>
            <a:prstGeom prst="rect">
              <a:avLst/>
            </a:prstGeom>
          </p:spPr>
        </p:pic>
        <p:pic>
          <p:nvPicPr>
            <p:cNvPr id="12" name="Picture 11">
              <a:extLst>
                <a:ext uri="{FF2B5EF4-FFF2-40B4-BE49-F238E27FC236}">
                  <a16:creationId xmlns:a16="http://schemas.microsoft.com/office/drawing/2014/main" id="{650BC1EB-A043-48B5-A9A6-FD9AECDD8C84}"/>
                </a:ext>
              </a:extLst>
            </p:cNvPr>
            <p:cNvPicPr>
              <a:picLocks noChangeAspect="1"/>
            </p:cNvPicPr>
            <p:nvPr/>
          </p:nvPicPr>
          <p:blipFill>
            <a:blip r:embed="rId23"/>
            <a:stretch>
              <a:fillRect/>
            </a:stretch>
          </p:blipFill>
          <p:spPr>
            <a:xfrm>
              <a:off x="368896" y="1873440"/>
              <a:ext cx="1738734" cy="421642"/>
            </a:xfrm>
            <a:prstGeom prst="rect">
              <a:avLst/>
            </a:prstGeom>
          </p:spPr>
        </p:pic>
        <p:sp>
          <p:nvSpPr>
            <p:cNvPr id="14" name="TextBox 13">
              <a:extLst>
                <a:ext uri="{FF2B5EF4-FFF2-40B4-BE49-F238E27FC236}">
                  <a16:creationId xmlns:a16="http://schemas.microsoft.com/office/drawing/2014/main" id="{A6FFF996-EACD-435D-8EEE-C85553534721}"/>
                </a:ext>
              </a:extLst>
            </p:cNvPr>
            <p:cNvSpPr txBox="1"/>
            <p:nvPr/>
          </p:nvSpPr>
          <p:spPr>
            <a:xfrm>
              <a:off x="152400" y="4377491"/>
              <a:ext cx="4494007" cy="369332"/>
            </a:xfrm>
            <a:prstGeom prst="rect">
              <a:avLst/>
            </a:prstGeom>
            <a:noFill/>
            <a:ln>
              <a:noFill/>
            </a:ln>
          </p:spPr>
          <p:txBody>
            <a:bodyPr wrap="square" rtlCol="0">
              <a:spAutoFit/>
            </a:bodyPr>
            <a:lstStyle/>
            <a:p>
              <a:pPr algn="ctr"/>
              <a:r>
                <a:rPr lang="en-US" dirty="0">
                  <a:ln w="6350">
                    <a:noFill/>
                  </a:ln>
                  <a:solidFill>
                    <a:schemeClr val="bg1"/>
                  </a:solidFill>
                  <a:latin typeface="+mj-lt"/>
                  <a:cs typeface="Arial" pitchFamily="34" charset="0"/>
                </a:rPr>
                <a:t>Data Sources</a:t>
              </a:r>
            </a:p>
          </p:txBody>
        </p:sp>
        <p:pic>
          <p:nvPicPr>
            <p:cNvPr id="22" name="Picture 21">
              <a:extLst>
                <a:ext uri="{FF2B5EF4-FFF2-40B4-BE49-F238E27FC236}">
                  <a16:creationId xmlns:a16="http://schemas.microsoft.com/office/drawing/2014/main" id="{BD965E1B-07FB-4AEA-89FF-25558A6508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16579" y="3554722"/>
              <a:ext cx="1126968" cy="793384"/>
            </a:xfrm>
            <a:prstGeom prst="rect">
              <a:avLst/>
            </a:prstGeom>
          </p:spPr>
        </p:pic>
        <p:pic>
          <p:nvPicPr>
            <p:cNvPr id="45" name="Picture 44">
              <a:extLst>
                <a:ext uri="{FF2B5EF4-FFF2-40B4-BE49-F238E27FC236}">
                  <a16:creationId xmlns:a16="http://schemas.microsoft.com/office/drawing/2014/main" id="{0D81EDF1-09EA-4ADE-BC8A-7958E04E6BA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206072" y="2477219"/>
              <a:ext cx="1478307" cy="1076047"/>
            </a:xfrm>
            <a:prstGeom prst="rect">
              <a:avLst/>
            </a:prstGeom>
          </p:spPr>
        </p:pic>
        <p:pic>
          <p:nvPicPr>
            <p:cNvPr id="46" name="Picture 45">
              <a:extLst>
                <a:ext uri="{FF2B5EF4-FFF2-40B4-BE49-F238E27FC236}">
                  <a16:creationId xmlns:a16="http://schemas.microsoft.com/office/drawing/2014/main" id="{93FFE627-925E-43DD-B22C-12CD7D53077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018549" y="1873178"/>
              <a:ext cx="1873128" cy="645906"/>
            </a:xfrm>
            <a:prstGeom prst="rect">
              <a:avLst/>
            </a:prstGeom>
          </p:spPr>
        </p:pic>
        <p:pic>
          <p:nvPicPr>
            <p:cNvPr id="35" name="Picture 34">
              <a:extLst>
                <a:ext uri="{FF2B5EF4-FFF2-40B4-BE49-F238E27FC236}">
                  <a16:creationId xmlns:a16="http://schemas.microsoft.com/office/drawing/2014/main" id="{7F6ADCFF-C992-44F9-98AF-6B03AF4FE89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7459" y="1327201"/>
              <a:ext cx="1719634" cy="434946"/>
            </a:xfrm>
            <a:prstGeom prst="rect">
              <a:avLst/>
            </a:prstGeom>
          </p:spPr>
        </p:pic>
        <p:pic>
          <p:nvPicPr>
            <p:cNvPr id="37" name="Picture 36">
              <a:extLst>
                <a:ext uri="{FF2B5EF4-FFF2-40B4-BE49-F238E27FC236}">
                  <a16:creationId xmlns:a16="http://schemas.microsoft.com/office/drawing/2014/main" id="{5C2014F8-5EC2-44F1-9100-F859BCA7428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22825" y="1274694"/>
              <a:ext cx="1928547" cy="509096"/>
            </a:xfrm>
            <a:prstGeom prst="rect">
              <a:avLst/>
            </a:prstGeom>
          </p:spPr>
        </p:pic>
        <p:pic>
          <p:nvPicPr>
            <p:cNvPr id="124" name="Picture 123">
              <a:extLst>
                <a:ext uri="{FF2B5EF4-FFF2-40B4-BE49-F238E27FC236}">
                  <a16:creationId xmlns:a16="http://schemas.microsoft.com/office/drawing/2014/main" id="{D64D9A70-FE31-47CD-911B-C9EF28C30BF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13156" y="3744030"/>
              <a:ext cx="838638" cy="563173"/>
            </a:xfrm>
            <a:prstGeom prst="rect">
              <a:avLst/>
            </a:prstGeom>
          </p:spPr>
        </p:pic>
        <p:pic>
          <p:nvPicPr>
            <p:cNvPr id="133" name="Picture 132">
              <a:extLst>
                <a:ext uri="{FF2B5EF4-FFF2-40B4-BE49-F238E27FC236}">
                  <a16:creationId xmlns:a16="http://schemas.microsoft.com/office/drawing/2014/main" id="{BF932715-A629-4673-A79E-2F357E1BDB6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77503" y="3237716"/>
              <a:ext cx="1076047" cy="1076047"/>
            </a:xfrm>
            <a:prstGeom prst="rect">
              <a:avLst/>
            </a:prstGeom>
          </p:spPr>
        </p:pic>
        <p:pic>
          <p:nvPicPr>
            <p:cNvPr id="135" name="Picture 134">
              <a:extLst>
                <a:ext uri="{FF2B5EF4-FFF2-40B4-BE49-F238E27FC236}">
                  <a16:creationId xmlns:a16="http://schemas.microsoft.com/office/drawing/2014/main" id="{D78DDF22-B5A2-4268-ACFB-5239A26E2B6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45358" y="2329578"/>
              <a:ext cx="1395786" cy="697893"/>
            </a:xfrm>
            <a:prstGeom prst="rect">
              <a:avLst/>
            </a:prstGeom>
          </p:spPr>
        </p:pic>
        <p:grpSp>
          <p:nvGrpSpPr>
            <p:cNvPr id="139" name="Group 138">
              <a:extLst>
                <a:ext uri="{FF2B5EF4-FFF2-40B4-BE49-F238E27FC236}">
                  <a16:creationId xmlns:a16="http://schemas.microsoft.com/office/drawing/2014/main" id="{0C77D794-B9CF-426D-B678-AA0E3490144F}"/>
                </a:ext>
              </a:extLst>
            </p:cNvPr>
            <p:cNvGrpSpPr/>
            <p:nvPr/>
          </p:nvGrpSpPr>
          <p:grpSpPr>
            <a:xfrm>
              <a:off x="3578330" y="1837753"/>
              <a:ext cx="960519" cy="1092436"/>
              <a:chOff x="2254821" y="1886799"/>
              <a:chExt cx="960519" cy="1092436"/>
            </a:xfrm>
          </p:grpSpPr>
          <p:pic>
            <p:nvPicPr>
              <p:cNvPr id="47" name="Picture 46">
                <a:extLst>
                  <a:ext uri="{FF2B5EF4-FFF2-40B4-BE49-F238E27FC236}">
                    <a16:creationId xmlns:a16="http://schemas.microsoft.com/office/drawing/2014/main" id="{FED6CA53-CB18-4E3D-81E0-6CBB73077E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387308" y="1886799"/>
                <a:ext cx="695544" cy="695544"/>
              </a:xfrm>
              <a:prstGeom prst="rect">
                <a:avLst/>
              </a:prstGeom>
            </p:spPr>
          </p:pic>
          <p:sp>
            <p:nvSpPr>
              <p:cNvPr id="136" name="TextBox 135">
                <a:extLst>
                  <a:ext uri="{FF2B5EF4-FFF2-40B4-BE49-F238E27FC236}">
                    <a16:creationId xmlns:a16="http://schemas.microsoft.com/office/drawing/2014/main" id="{5B3A12F8-421E-4779-A9A4-3AA12985FB2B}"/>
                  </a:ext>
                </a:extLst>
              </p:cNvPr>
              <p:cNvSpPr txBox="1"/>
              <p:nvPr/>
            </p:nvSpPr>
            <p:spPr>
              <a:xfrm>
                <a:off x="2254821" y="2548348"/>
                <a:ext cx="960519" cy="430887"/>
              </a:xfrm>
              <a:prstGeom prst="rect">
                <a:avLst/>
              </a:prstGeom>
              <a:noFill/>
            </p:spPr>
            <p:txBody>
              <a:bodyPr wrap="none" rtlCol="0">
                <a:spAutoFit/>
              </a:bodyPr>
              <a:lstStyle/>
              <a:p>
                <a:r>
                  <a:rPr lang="en-US" sz="1100" b="1" dirty="0">
                    <a:solidFill>
                      <a:srgbClr val="29C8F4"/>
                    </a:solidFill>
                    <a:latin typeface="Arial" pitchFamily="34" charset="0"/>
                    <a:cs typeface="Arial" pitchFamily="34" charset="0"/>
                  </a:rPr>
                  <a:t>Azure Data </a:t>
                </a:r>
              </a:p>
              <a:p>
                <a:r>
                  <a:rPr lang="en-US" sz="1100" b="1" dirty="0">
                    <a:solidFill>
                      <a:srgbClr val="29C8F4"/>
                    </a:solidFill>
                    <a:latin typeface="Arial" pitchFamily="34" charset="0"/>
                    <a:cs typeface="Arial" pitchFamily="34" charset="0"/>
                  </a:rPr>
                  <a:t>Lake Store</a:t>
                </a:r>
              </a:p>
            </p:txBody>
          </p:sp>
        </p:grpSp>
        <p:pic>
          <p:nvPicPr>
            <p:cNvPr id="141" name="Graphic 140">
              <a:extLst>
                <a:ext uri="{FF2B5EF4-FFF2-40B4-BE49-F238E27FC236}">
                  <a16:creationId xmlns:a16="http://schemas.microsoft.com/office/drawing/2014/main" id="{1DB92E13-8F4E-4A86-857A-A4C9C3631DD9}"/>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148561" y="3407601"/>
              <a:ext cx="947824" cy="947824"/>
            </a:xfrm>
            <a:prstGeom prst="rect">
              <a:avLst/>
            </a:prstGeom>
          </p:spPr>
        </p:pic>
        <p:pic>
          <p:nvPicPr>
            <p:cNvPr id="143" name="Graphic 142">
              <a:extLst>
                <a:ext uri="{FF2B5EF4-FFF2-40B4-BE49-F238E27FC236}">
                  <a16:creationId xmlns:a16="http://schemas.microsoft.com/office/drawing/2014/main" id="{07E407F2-549A-4114-9320-C05EB369826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717865" y="2499302"/>
              <a:ext cx="625943" cy="625943"/>
            </a:xfrm>
            <a:prstGeom prst="rect">
              <a:avLst/>
            </a:prstGeom>
          </p:spPr>
        </p:pic>
        <p:pic>
          <p:nvPicPr>
            <p:cNvPr id="145" name="Graphic 144">
              <a:extLst>
                <a:ext uri="{FF2B5EF4-FFF2-40B4-BE49-F238E27FC236}">
                  <a16:creationId xmlns:a16="http://schemas.microsoft.com/office/drawing/2014/main" id="{E4C56986-2866-44D6-AA42-C43CDD8FFDE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50148" y="3027205"/>
              <a:ext cx="621609" cy="569808"/>
            </a:xfrm>
            <a:prstGeom prst="rect">
              <a:avLst/>
            </a:prstGeom>
          </p:spPr>
        </p:pic>
      </p:grpSp>
      <p:grpSp>
        <p:nvGrpSpPr>
          <p:cNvPr id="151" name="Group 150">
            <a:extLst>
              <a:ext uri="{FF2B5EF4-FFF2-40B4-BE49-F238E27FC236}">
                <a16:creationId xmlns:a16="http://schemas.microsoft.com/office/drawing/2014/main" id="{F1184022-3DBD-43E6-9AEB-3594EE06A9B3}"/>
              </a:ext>
            </a:extLst>
          </p:cNvPr>
          <p:cNvGrpSpPr/>
          <p:nvPr/>
        </p:nvGrpSpPr>
        <p:grpSpPr>
          <a:xfrm>
            <a:off x="7551356" y="1122276"/>
            <a:ext cx="4505528" cy="3624547"/>
            <a:chOff x="7551356" y="1122276"/>
            <a:chExt cx="4505528" cy="3624547"/>
          </a:xfrm>
        </p:grpSpPr>
        <p:grpSp>
          <p:nvGrpSpPr>
            <p:cNvPr id="40" name="Group 39">
              <a:extLst>
                <a:ext uri="{FF2B5EF4-FFF2-40B4-BE49-F238E27FC236}">
                  <a16:creationId xmlns:a16="http://schemas.microsoft.com/office/drawing/2014/main" id="{4BF87EC5-C8B2-4A1A-9DBE-30E650F380D7}"/>
                </a:ext>
              </a:extLst>
            </p:cNvPr>
            <p:cNvGrpSpPr/>
            <p:nvPr/>
          </p:nvGrpSpPr>
          <p:grpSpPr>
            <a:xfrm>
              <a:off x="7551356" y="1122276"/>
              <a:ext cx="4494007" cy="3624547"/>
              <a:chOff x="174712" y="1115207"/>
              <a:chExt cx="4494007" cy="3624547"/>
            </a:xfrm>
          </p:grpSpPr>
          <p:sp>
            <p:nvSpPr>
              <p:cNvPr id="41" name="Rectangle 97">
                <a:extLst>
                  <a:ext uri="{FF2B5EF4-FFF2-40B4-BE49-F238E27FC236}">
                    <a16:creationId xmlns:a16="http://schemas.microsoft.com/office/drawing/2014/main" id="{FEAF3A84-2DAE-48CA-A01D-3F328375C30A}"/>
                  </a:ext>
                </a:extLst>
              </p:cNvPr>
              <p:cNvSpPr>
                <a:spLocks noChangeArrowheads="1"/>
              </p:cNvSpPr>
              <p:nvPr/>
            </p:nvSpPr>
            <p:spPr bwMode="auto">
              <a:xfrm>
                <a:off x="174712" y="1115207"/>
                <a:ext cx="4494007" cy="3607219"/>
              </a:xfrm>
              <a:prstGeom prst="roundRect">
                <a:avLst>
                  <a:gd name="adj" fmla="val 2322"/>
                </a:avLst>
              </a:prstGeom>
              <a:solidFill>
                <a:srgbClr val="005692"/>
              </a:solidFill>
              <a:ln w="25400" cap="flat" cmpd="sng" algn="ctr">
                <a:solidFill>
                  <a:schemeClr val="tx1"/>
                </a:solidFill>
                <a:prstDash val="solid"/>
                <a:round/>
                <a:headEnd type="none" w="med" len="med"/>
                <a:tailEnd type="none" w="med" len="med"/>
              </a:ln>
              <a:effectLst>
                <a:outerShdw blurRad="76200" dist="38100" dir="2700000" algn="tl" rotWithShape="0">
                  <a:prstClr val="black">
                    <a:alpha val="55000"/>
                  </a:prstClr>
                </a:outerShdw>
              </a:effectLst>
            </p:spPr>
            <p:txBody>
              <a:bodyPr vert="horz" wrap="square" lIns="0" tIns="0" rIns="0" bIns="0" numCol="1" rtlCol="0" anchor="ctr" anchorCtr="0" compatLnSpc="1">
                <a:prstTxWarp prst="textNoShape">
                  <a:avLst/>
                </a:prstTxWarp>
              </a:bodyPr>
              <a:lstStyle/>
              <a:p>
                <a:pPr indent="-60325" algn="ctr">
                  <a:lnSpc>
                    <a:spcPct val="150000"/>
                  </a:lnSpc>
                </a:pPr>
                <a:endParaRPr lang="en-US" sz="2000" b="1" dirty="0">
                  <a:solidFill>
                    <a:schemeClr val="bg1">
                      <a:alpha val="40000"/>
                    </a:schemeClr>
                  </a:solidFill>
                  <a:latin typeface="Arial" charset="0"/>
                </a:endParaRPr>
              </a:p>
            </p:txBody>
          </p:sp>
          <p:sp>
            <p:nvSpPr>
              <p:cNvPr id="42" name="Rectangle: Rounded Corners 41">
                <a:extLst>
                  <a:ext uri="{FF2B5EF4-FFF2-40B4-BE49-F238E27FC236}">
                    <a16:creationId xmlns:a16="http://schemas.microsoft.com/office/drawing/2014/main" id="{DB1C4325-B0DF-4E0A-BC4D-A9DA921194C0}"/>
                  </a:ext>
                </a:extLst>
              </p:cNvPr>
              <p:cNvSpPr/>
              <p:nvPr/>
            </p:nvSpPr>
            <p:spPr>
              <a:xfrm>
                <a:off x="270368" y="1208888"/>
                <a:ext cx="4314216" cy="3177250"/>
              </a:xfrm>
              <a:prstGeom prst="roundRect">
                <a:avLst>
                  <a:gd name="adj" fmla="val 2253"/>
                </a:avLst>
              </a:prstGeom>
              <a:solidFill>
                <a:schemeClr val="bg1"/>
              </a:solidFill>
              <a:ln>
                <a:noFill/>
              </a:ln>
              <a:effectLst>
                <a:outerShdw blurRad="76200" dist="508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1" name="TextBox 50">
                <a:extLst>
                  <a:ext uri="{FF2B5EF4-FFF2-40B4-BE49-F238E27FC236}">
                    <a16:creationId xmlns:a16="http://schemas.microsoft.com/office/drawing/2014/main" id="{244A4631-5697-4986-9C6A-6D952B9A0B77}"/>
                  </a:ext>
                </a:extLst>
              </p:cNvPr>
              <p:cNvSpPr txBox="1"/>
              <p:nvPr/>
            </p:nvSpPr>
            <p:spPr>
              <a:xfrm>
                <a:off x="174712" y="4370422"/>
                <a:ext cx="4494007" cy="369332"/>
              </a:xfrm>
              <a:prstGeom prst="rect">
                <a:avLst/>
              </a:prstGeom>
              <a:noFill/>
              <a:ln>
                <a:noFill/>
              </a:ln>
            </p:spPr>
            <p:txBody>
              <a:bodyPr wrap="square" rtlCol="0">
                <a:spAutoFit/>
              </a:bodyPr>
              <a:lstStyle/>
              <a:p>
                <a:pPr algn="ctr"/>
                <a:r>
                  <a:rPr lang="en-US" dirty="0">
                    <a:ln w="6350">
                      <a:noFill/>
                    </a:ln>
                    <a:solidFill>
                      <a:schemeClr val="bg1"/>
                    </a:solidFill>
                    <a:latin typeface="+mj-lt"/>
                    <a:cs typeface="Arial" pitchFamily="34" charset="0"/>
                  </a:rPr>
                  <a:t>Business Systems</a:t>
                </a:r>
              </a:p>
            </p:txBody>
          </p:sp>
        </p:grpSp>
        <p:pic>
          <p:nvPicPr>
            <p:cNvPr id="80" name="Picture 79">
              <a:extLst>
                <a:ext uri="{FF2B5EF4-FFF2-40B4-BE49-F238E27FC236}">
                  <a16:creationId xmlns:a16="http://schemas.microsoft.com/office/drawing/2014/main" id="{B3A4B640-0A10-4038-8BAE-259539E8704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723733" y="2260975"/>
              <a:ext cx="1005394" cy="732997"/>
            </a:xfrm>
            <a:prstGeom prst="rect">
              <a:avLst/>
            </a:prstGeom>
          </p:spPr>
        </p:pic>
        <p:pic>
          <p:nvPicPr>
            <p:cNvPr id="82" name="Picture 81">
              <a:extLst>
                <a:ext uri="{FF2B5EF4-FFF2-40B4-BE49-F238E27FC236}">
                  <a16:creationId xmlns:a16="http://schemas.microsoft.com/office/drawing/2014/main" id="{90AC2425-82DA-4EF6-9F5E-82E5B2C3C52F}"/>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873152" y="1411745"/>
              <a:ext cx="612669" cy="601641"/>
            </a:xfrm>
            <a:prstGeom prst="rect">
              <a:avLst/>
            </a:prstGeom>
          </p:spPr>
        </p:pic>
        <p:pic>
          <p:nvPicPr>
            <p:cNvPr id="83" name="Picture 4" descr="http://www.qlik.com/~/media/Images/Facebook/qlik-logo-v2.ashx">
              <a:extLst>
                <a:ext uri="{FF2B5EF4-FFF2-40B4-BE49-F238E27FC236}">
                  <a16:creationId xmlns:a16="http://schemas.microsoft.com/office/drawing/2014/main" id="{0C725374-E43F-4D49-BDEE-745A185C616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9740771" y="2979930"/>
              <a:ext cx="1518701" cy="7599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static1.squarespace.com/static/527ce929e4b0d974f5707b6b/529f010ee4b0ffdab6d0d276/529f2173e4b0755bfc88116c/1386160501604/logo_spotfire_big.gif?format=750w">
              <a:extLst>
                <a:ext uri="{FF2B5EF4-FFF2-40B4-BE49-F238E27FC236}">
                  <a16:creationId xmlns:a16="http://schemas.microsoft.com/office/drawing/2014/main" id="{3FD5D16D-8A00-4C52-B07E-4E6A1651C75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175474" y="2616038"/>
              <a:ext cx="1632804" cy="35690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6B4D0531-068B-401B-B8C3-AA195AAB0EFA}"/>
                </a:ext>
              </a:extLst>
            </p:cNvPr>
            <p:cNvPicPr>
              <a:picLocks noChangeAspect="1"/>
            </p:cNvPicPr>
            <p:nvPr/>
          </p:nvPicPr>
          <p:blipFill>
            <a:blip r:embed="rId43"/>
            <a:stretch>
              <a:fillRect/>
            </a:stretch>
          </p:blipFill>
          <p:spPr>
            <a:xfrm>
              <a:off x="7880285" y="3113110"/>
              <a:ext cx="1050705" cy="552468"/>
            </a:xfrm>
            <a:prstGeom prst="rect">
              <a:avLst/>
            </a:prstGeom>
          </p:spPr>
        </p:pic>
        <p:pic>
          <p:nvPicPr>
            <p:cNvPr id="86" name="Picture 85">
              <a:extLst>
                <a:ext uri="{FF2B5EF4-FFF2-40B4-BE49-F238E27FC236}">
                  <a16:creationId xmlns:a16="http://schemas.microsoft.com/office/drawing/2014/main" id="{32D37C92-F908-42C2-9015-3EDA6F756FA7}"/>
                </a:ext>
              </a:extLst>
            </p:cNvPr>
            <p:cNvPicPr>
              <a:picLocks noChangeAspect="1"/>
            </p:cNvPicPr>
            <p:nvPr/>
          </p:nvPicPr>
          <p:blipFill>
            <a:blip r:embed="rId44"/>
            <a:stretch>
              <a:fillRect/>
            </a:stretch>
          </p:blipFill>
          <p:spPr>
            <a:xfrm>
              <a:off x="11301272" y="3141967"/>
              <a:ext cx="482515" cy="482515"/>
            </a:xfrm>
            <a:prstGeom prst="rect">
              <a:avLst/>
            </a:prstGeom>
          </p:spPr>
        </p:pic>
        <p:pic>
          <p:nvPicPr>
            <p:cNvPr id="24" name="Picture 23">
              <a:extLst>
                <a:ext uri="{FF2B5EF4-FFF2-40B4-BE49-F238E27FC236}">
                  <a16:creationId xmlns:a16="http://schemas.microsoft.com/office/drawing/2014/main" id="{254F3500-2DB1-4189-B10E-1DF571A18F4C}"/>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9538619" y="3696061"/>
              <a:ext cx="1219541" cy="657938"/>
            </a:xfrm>
            <a:prstGeom prst="rect">
              <a:avLst/>
            </a:prstGeom>
          </p:spPr>
        </p:pic>
        <p:pic>
          <p:nvPicPr>
            <p:cNvPr id="100" name="Picture 99">
              <a:extLst>
                <a:ext uri="{FF2B5EF4-FFF2-40B4-BE49-F238E27FC236}">
                  <a16:creationId xmlns:a16="http://schemas.microsoft.com/office/drawing/2014/main" id="{666F275D-5A6A-46B3-B77B-4EE4506EC4E3}"/>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9151184" y="3086160"/>
              <a:ext cx="547479" cy="547479"/>
            </a:xfrm>
            <a:prstGeom prst="rect">
              <a:avLst/>
            </a:prstGeom>
          </p:spPr>
        </p:pic>
        <p:pic>
          <p:nvPicPr>
            <p:cNvPr id="108" name="Picture 107">
              <a:extLst>
                <a:ext uri="{FF2B5EF4-FFF2-40B4-BE49-F238E27FC236}">
                  <a16:creationId xmlns:a16="http://schemas.microsoft.com/office/drawing/2014/main" id="{F12D3C00-5B3C-4F17-90A3-AF338D98A4AA}"/>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1074261" y="1953577"/>
              <a:ext cx="982623" cy="982623"/>
            </a:xfrm>
            <a:prstGeom prst="rect">
              <a:avLst/>
            </a:prstGeom>
          </p:spPr>
        </p:pic>
        <p:pic>
          <p:nvPicPr>
            <p:cNvPr id="116" name="Picture 115">
              <a:extLst>
                <a:ext uri="{FF2B5EF4-FFF2-40B4-BE49-F238E27FC236}">
                  <a16:creationId xmlns:a16="http://schemas.microsoft.com/office/drawing/2014/main" id="{07174ECA-B50A-4132-B2BE-70D75946485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908294" y="1312671"/>
              <a:ext cx="982623" cy="511849"/>
            </a:xfrm>
            <a:prstGeom prst="rect">
              <a:avLst/>
            </a:prstGeom>
          </p:spPr>
        </p:pic>
        <p:pic>
          <p:nvPicPr>
            <p:cNvPr id="118" name="Picture 117">
              <a:extLst>
                <a:ext uri="{FF2B5EF4-FFF2-40B4-BE49-F238E27FC236}">
                  <a16:creationId xmlns:a16="http://schemas.microsoft.com/office/drawing/2014/main" id="{C2833A03-0466-46DC-9824-F018D598E48B}"/>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1163051" y="3791522"/>
              <a:ext cx="463757" cy="520633"/>
            </a:xfrm>
            <a:prstGeom prst="rect">
              <a:avLst/>
            </a:prstGeom>
          </p:spPr>
        </p:pic>
        <p:pic>
          <p:nvPicPr>
            <p:cNvPr id="120" name="Picture 119">
              <a:extLst>
                <a:ext uri="{FF2B5EF4-FFF2-40B4-BE49-F238E27FC236}">
                  <a16:creationId xmlns:a16="http://schemas.microsoft.com/office/drawing/2014/main" id="{F26B3380-6E86-4191-9AA7-58DA6E085F31}"/>
                </a:ext>
              </a:extLst>
            </p:cNvPr>
            <p:cNvPicPr>
              <a:picLocks noChangeAspect="1"/>
            </p:cNvPicPr>
            <p:nvPr/>
          </p:nvPicPr>
          <p:blipFill rotWithShape="1">
            <a:blip r:embed="rId50" cstate="print">
              <a:extLst>
                <a:ext uri="{28A0092B-C50C-407E-A947-70E740481C1C}">
                  <a14:useLocalDpi xmlns:a14="http://schemas.microsoft.com/office/drawing/2010/main" val="0"/>
                </a:ext>
              </a:extLst>
            </a:blip>
            <a:srcRect l="3088" t="32276" r="7438" b="32439"/>
            <a:stretch/>
          </p:blipFill>
          <p:spPr>
            <a:xfrm>
              <a:off x="10086560" y="1433565"/>
              <a:ext cx="1697227" cy="399348"/>
            </a:xfrm>
            <a:prstGeom prst="rect">
              <a:avLst/>
            </a:prstGeom>
          </p:spPr>
        </p:pic>
        <p:pic>
          <p:nvPicPr>
            <p:cNvPr id="122" name="Picture 121">
              <a:extLst>
                <a:ext uri="{FF2B5EF4-FFF2-40B4-BE49-F238E27FC236}">
                  <a16:creationId xmlns:a16="http://schemas.microsoft.com/office/drawing/2014/main" id="{598A6AB0-EE8F-4132-B32D-85598F875767}"/>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8791553" y="1979698"/>
              <a:ext cx="2367759" cy="492410"/>
            </a:xfrm>
            <a:prstGeom prst="rect">
              <a:avLst/>
            </a:prstGeom>
          </p:spPr>
        </p:pic>
      </p:grpSp>
      <p:sp>
        <p:nvSpPr>
          <p:cNvPr id="146" name="Rectangle 145">
            <a:extLst>
              <a:ext uri="{FF2B5EF4-FFF2-40B4-BE49-F238E27FC236}">
                <a16:creationId xmlns:a16="http://schemas.microsoft.com/office/drawing/2014/main" id="{59D19638-2D8B-4963-A092-A364C3628271}"/>
              </a:ext>
            </a:extLst>
          </p:cNvPr>
          <p:cNvSpPr/>
          <p:nvPr/>
        </p:nvSpPr>
        <p:spPr>
          <a:xfrm>
            <a:off x="7701391" y="3761894"/>
            <a:ext cx="1633611" cy="580760"/>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90" name="Graphic 153">
            <a:extLst>
              <a:ext uri="{FF2B5EF4-FFF2-40B4-BE49-F238E27FC236}">
                <a16:creationId xmlns:a16="http://schemas.microsoft.com/office/drawing/2014/main" id="{B3C7851E-D08B-4C90-B156-8CE0FC99A597}"/>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745831" y="3860139"/>
            <a:ext cx="1633611" cy="482515"/>
          </a:xfrm>
          <a:prstGeom prst="rect">
            <a:avLst/>
          </a:prstGeom>
        </p:spPr>
      </p:pic>
    </p:spTree>
    <p:extLst>
      <p:ext uri="{BB962C8B-B14F-4D97-AF65-F5344CB8AC3E}">
        <p14:creationId xmlns:p14="http://schemas.microsoft.com/office/powerpoint/2010/main" val="71720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58F1EC-87D8-418C-BB45-B190A2605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5342" y="3031650"/>
            <a:ext cx="1527917" cy="1325879"/>
          </a:xfrm>
          <a:prstGeom prst="rect">
            <a:avLst/>
          </a:prstGeom>
        </p:spPr>
      </p:pic>
      <p:pic>
        <p:nvPicPr>
          <p:cNvPr id="4100" name="Picture 4" descr="Image result for java language">
            <a:extLst>
              <a:ext uri="{FF2B5EF4-FFF2-40B4-BE49-F238E27FC236}">
                <a16:creationId xmlns:a16="http://schemas.microsoft.com/office/drawing/2014/main" id="{8B8163B8-81F2-45B5-B02E-3144B0AAB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254" y="679130"/>
            <a:ext cx="2874091" cy="1768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C++">
            <a:extLst>
              <a:ext uri="{FF2B5EF4-FFF2-40B4-BE49-F238E27FC236}">
                <a16:creationId xmlns:a16="http://schemas.microsoft.com/office/drawing/2014/main" id="{DF739808-C7E6-4A47-9B9E-CA91A3E7E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0" y="2221707"/>
            <a:ext cx="2983183" cy="2819400"/>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pic>
        <p:nvPicPr>
          <p:cNvPr id="4104" name="Picture 8" descr="Image result for .NET">
            <a:extLst>
              <a:ext uri="{FF2B5EF4-FFF2-40B4-BE49-F238E27FC236}">
                <a16:creationId xmlns:a16="http://schemas.microsoft.com/office/drawing/2014/main" id="{C18CE31D-CBE2-4FA2-BBA2-E8F27F990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345" y="2782390"/>
            <a:ext cx="3810000" cy="152400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1EB56792-0967-49FF-BBAE-3C43C1938C38}"/>
              </a:ext>
            </a:extLst>
          </p:cNvPr>
          <p:cNvCxnSpPr>
            <a:cxnSpLocks/>
          </p:cNvCxnSpPr>
          <p:nvPr/>
        </p:nvCxnSpPr>
        <p:spPr>
          <a:xfrm flipV="1">
            <a:off x="6074934" y="2178765"/>
            <a:ext cx="0" cy="822960"/>
          </a:xfrm>
          <a:prstGeom prst="straightConnector1">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0CE2C55-0D8F-4E29-A696-A7C160D37997}"/>
              </a:ext>
            </a:extLst>
          </p:cNvPr>
          <p:cNvCxnSpPr>
            <a:cxnSpLocks/>
          </p:cNvCxnSpPr>
          <p:nvPr/>
        </p:nvCxnSpPr>
        <p:spPr>
          <a:xfrm flipH="1">
            <a:off x="3733800" y="3632518"/>
            <a:ext cx="1308067" cy="0"/>
          </a:xfrm>
          <a:prstGeom prst="straightConnector1">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209148-D209-4E72-A800-74D695E4C850}"/>
              </a:ext>
            </a:extLst>
          </p:cNvPr>
          <p:cNvCxnSpPr>
            <a:cxnSpLocks/>
          </p:cNvCxnSpPr>
          <p:nvPr/>
        </p:nvCxnSpPr>
        <p:spPr>
          <a:xfrm>
            <a:off x="6049300" y="4419600"/>
            <a:ext cx="0" cy="838200"/>
          </a:xfrm>
          <a:prstGeom prst="straightConnector1">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4" descr="Image result for python language image transparent">
            <a:extLst>
              <a:ext uri="{FF2B5EF4-FFF2-40B4-BE49-F238E27FC236}">
                <a16:creationId xmlns:a16="http://schemas.microsoft.com/office/drawing/2014/main" id="{9DCC6941-EB6B-4B39-AFBA-E941398C59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314" r="25397"/>
          <a:stretch/>
        </p:blipFill>
        <p:spPr bwMode="auto">
          <a:xfrm>
            <a:off x="5362521" y="5334000"/>
            <a:ext cx="1373558" cy="13933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0855BAC9-08D7-43CA-B3B0-034073FFA45F}"/>
              </a:ext>
            </a:extLst>
          </p:cNvPr>
          <p:cNvSpPr txBox="1">
            <a:spLocks/>
          </p:cNvSpPr>
          <p:nvPr/>
        </p:nvSpPr>
        <p:spPr>
          <a:xfrm>
            <a:off x="609602" y="457200"/>
            <a:ext cx="10769600"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dirty="0"/>
              <a:t>MATLAB APIs</a:t>
            </a:r>
          </a:p>
        </p:txBody>
      </p:sp>
      <p:cxnSp>
        <p:nvCxnSpPr>
          <p:cNvPr id="18" name="Straight Arrow Connector 17">
            <a:extLst>
              <a:ext uri="{FF2B5EF4-FFF2-40B4-BE49-F238E27FC236}">
                <a16:creationId xmlns:a16="http://schemas.microsoft.com/office/drawing/2014/main" id="{C9F41C0B-4AE0-44FD-A50D-705D6E936DEF}"/>
              </a:ext>
            </a:extLst>
          </p:cNvPr>
          <p:cNvCxnSpPr>
            <a:cxnSpLocks/>
          </p:cNvCxnSpPr>
          <p:nvPr/>
        </p:nvCxnSpPr>
        <p:spPr>
          <a:xfrm flipH="1">
            <a:off x="7078619" y="3631407"/>
            <a:ext cx="1308067" cy="0"/>
          </a:xfrm>
          <a:prstGeom prst="straightConnector1">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4003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D5DDB77A-7A95-494D-BDB2-3B07E4E9C6D3}" vid="{6DD05541-C2C4-9745-96B7-E9779F5DB9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11963</TotalTime>
  <Words>2952</Words>
  <Application>Microsoft Office PowerPoint</Application>
  <PresentationFormat>Widescreen</PresentationFormat>
  <Paragraphs>453</Paragraphs>
  <Slides>34</Slides>
  <Notes>21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Courier New</vt:lpstr>
      <vt:lpstr>Garamond</vt:lpstr>
      <vt:lpstr>Source Sans Pro</vt:lpstr>
      <vt:lpstr>Times New Roman</vt:lpstr>
      <vt:lpstr>Verdana</vt:lpstr>
      <vt:lpstr>Wingdings</vt:lpstr>
      <vt:lpstr>MW_Public_widescreen</vt:lpstr>
      <vt:lpstr>Hands On Workshop: Using MATLAB and Python Together</vt:lpstr>
      <vt:lpstr>Unlimited Access to MATLAB and Simulink for UCSB Community</vt:lpstr>
      <vt:lpstr>Become a MATLAB Student Ambassador</vt:lpstr>
      <vt:lpstr>Did you know?</vt:lpstr>
      <vt:lpstr>Get Started with Onramp Courses</vt:lpstr>
      <vt:lpstr>MATLAB Central Community</vt:lpstr>
      <vt:lpstr>PowerPoint Presentation</vt:lpstr>
      <vt:lpstr>MATLAB and the Analytics Ecosystem</vt:lpstr>
      <vt:lpstr>PowerPoint Presentation</vt:lpstr>
      <vt:lpstr>Using MATLAB with Python</vt:lpstr>
      <vt:lpstr>PowerPoint Presentation</vt:lpstr>
      <vt:lpstr>Python and MATLAB Integration</vt:lpstr>
      <vt:lpstr> Use pyenv to Set Python Environment</vt:lpstr>
      <vt:lpstr>Manage the Python Path</vt:lpstr>
      <vt:lpstr>Data Type Conversion</vt:lpstr>
      <vt:lpstr>Exchange Tabular Data with Parquet</vt:lpstr>
      <vt:lpstr>PowerPoint Presentation</vt:lpstr>
      <vt:lpstr>MATLAB Engine API for Python Overview</vt:lpstr>
      <vt:lpstr>MATLAB Engine for Python Features</vt:lpstr>
      <vt:lpstr>MATLAB Engine package in Python</vt:lpstr>
      <vt:lpstr>Install MATLAB Engine for Python</vt:lpstr>
      <vt:lpstr>PowerPoint Presentation</vt:lpstr>
      <vt:lpstr>Desired Deployment Workflow</vt:lpstr>
      <vt:lpstr>Choosing the Right Deployment Solution</vt:lpstr>
      <vt:lpstr>Desktop Deployment with MATLAB</vt:lpstr>
      <vt:lpstr>Enterprise Challenges</vt:lpstr>
      <vt:lpstr>Ideal Solution</vt:lpstr>
      <vt:lpstr>Enterprise Deployment and Scalability of MATLAB</vt:lpstr>
      <vt:lpstr>Convert MATLAB to C/C++ with MATLAB Coder</vt:lpstr>
      <vt:lpstr>Call C/C++ from Python with CTYPES</vt:lpstr>
      <vt:lpstr>Summary: Using MATLAB with Python</vt:lpstr>
      <vt:lpstr>Additional Resources</vt:lpstr>
      <vt:lpstr>Instant Technical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Ian McKenna</dc:creator>
  <cp:keywords>Version 18.0</cp:keywords>
  <cp:lastModifiedBy>Timothy Kyung</cp:lastModifiedBy>
  <cp:revision>202</cp:revision>
  <cp:lastPrinted>2018-04-20T12:59:04Z</cp:lastPrinted>
  <dcterms:created xsi:type="dcterms:W3CDTF">2018-03-15T22:41:55Z</dcterms:created>
  <dcterms:modified xsi:type="dcterms:W3CDTF">2023-07-25T12:38:15Z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